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7" r:id="rId4"/>
    <p:sldId id="273" r:id="rId5"/>
    <p:sldId id="274" r:id="rId6"/>
    <p:sldId id="276" r:id="rId7"/>
    <p:sldId id="277" r:id="rId8"/>
    <p:sldId id="278" r:id="rId9"/>
    <p:sldId id="279" r:id="rId10"/>
    <p:sldId id="284" r:id="rId11"/>
    <p:sldId id="280" r:id="rId12"/>
    <p:sldId id="281" r:id="rId13"/>
    <p:sldId id="28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orient="horz" pos="3906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37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27EA41-3B1B-AA10-D81F-85783BB9CA5F}" name="Reema L" initials="RL" userId="723f7b5d7228192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20"/>
    <a:srgbClr val="F6BE4E"/>
    <a:srgbClr val="ECC77C"/>
    <a:srgbClr val="E3D0AA"/>
    <a:srgbClr val="CD7F32"/>
    <a:srgbClr val="E5E4E2"/>
    <a:srgbClr val="FFD700"/>
    <a:srgbClr val="D92C31"/>
    <a:srgbClr val="468C98"/>
    <a:srgbClr val="A07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5033" autoAdjust="0"/>
  </p:normalViewPr>
  <p:slideViewPr>
    <p:cSldViewPr snapToGrid="0" showGuides="1">
      <p:cViewPr varScale="1">
        <p:scale>
          <a:sx n="82" d="100"/>
          <a:sy n="82" d="100"/>
        </p:scale>
        <p:origin x="922" y="48"/>
      </p:cViewPr>
      <p:guideLst>
        <p:guide orient="horz" pos="414"/>
        <p:guide orient="horz" pos="3906"/>
        <p:guide pos="438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" pitchFamily="50" charset="0"/>
              </a:defRPr>
            </a:lvl1pPr>
          </a:lstStyle>
          <a:p>
            <a:fld id="{DFD99223-E1EE-4C7D-920D-19B007FBF21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" pitchFamily="50" charset="0"/>
              </a:defRPr>
            </a:lvl1pPr>
          </a:lstStyle>
          <a:p>
            <a:fld id="{67CB1261-4F2D-4A7B-A1ED-914579CAD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7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utura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utura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utura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utura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utura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5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https://images.unsplash.com/photo-1586769852044-692d6e3703f0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0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1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8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1261-4F2D-4A7B-A1ED-914579CADC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5D3F-6021-43E9-96D6-742195E96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73D85-3D18-4085-AA23-6A718EF8C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83FF-B2BE-401C-9FBD-F136EC20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22DD-9153-471C-85BE-581EFEAB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CA574-602F-4776-B42F-E7233A35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4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3986-B998-4C3E-B813-B5DF4959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D1F05-A5E0-4E65-A405-A46343FC6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13906-0A5B-47A2-A0F0-CED448F5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4F893-9D33-4A83-977D-5DDB3989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4828F-C4FC-4A7C-B03B-02245DD5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9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54EBA-2380-4C1E-BC8E-D58EA34B2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F309F-2CAB-4A5F-BB32-5398520C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188B-4C6D-4487-8BBC-D1EDF270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D434-FABA-4843-9012-F78DBF73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503BA-B3EF-40BE-9906-A669BB72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0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3C30-DEEE-405A-8DF5-1528495C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CDCC-EE51-4775-992C-49BD5A59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09DF3-A86D-46B2-AAC7-88C3DD4B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189A-BA5D-4908-8AA0-BBF49AFE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DB76B-5654-4CCD-8C5D-83F1FD47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FD18-07C9-42FB-ADF5-33140C6F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F54C4-51AA-49B6-BFAD-B2D7EFEE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C3B4B-1CF3-4645-8420-B9053B03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E3DFC-2A37-4930-8FF4-6F4FEC48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35C9D-56BB-4CF9-B301-C5860939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0FDE-3D42-4A4A-B4CD-D1618C76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47C4-2F08-4170-BFAE-AA39C835A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76F28-AF1C-41F3-83E8-0E9228C27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75F90-CFBC-49F2-BC4F-CA911D8A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79F11-3B25-430C-BB2B-E7F6F487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A66A-A549-46BB-A78E-5F3D4D2F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4A5D-8E11-4C0B-98B1-593CDA73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D3915-4953-4460-8B5F-213570F81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A5B85-63A2-4067-B96D-D28982CD6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BC376-D65F-4261-BC03-6ED9C0027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0ECC3-14BF-465F-BEE6-D090357A7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66396-471B-4DC0-993B-FD493DFD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AE1D6-A716-46DB-80D5-ED688CF9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4B533-7F4A-48CD-BAD9-4E1ED384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E9F5-FC98-4089-8B7C-C534CD8D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4EE0E-D759-422E-BD58-14BCDAEA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C8C18-3FCD-4F19-8BAE-8070F3FA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5872C-F6CE-40E3-BB0C-BA572303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15362-23E2-4FCC-8666-DCCD2E5E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F3759-DB8D-4F11-B051-7495435C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4D923-FAD5-4F5C-87DD-DBF91C06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D582-6782-4862-910A-8C91B73A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6CCF-761B-41A2-9746-A105B902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70FB-DA3A-4A3E-BCA0-0C1A3620D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7100C-FB6B-4990-85D5-026DA9F2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7714A-5EEA-4A7D-B5ED-92D148F1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8C8CD-C36C-4C9E-8BF8-E50B2CA1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8A05-59D9-449B-B7F3-61680ACC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14EEE-B497-4956-9BDD-B3EFA76DA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75A5F-C15A-4394-BFB2-5409A850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9A2F5-3476-4BE8-982C-CB563DD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B872-4D05-465D-9048-C42E2B91123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F2AD4-859C-433C-B9FE-EB6A9FF8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62DD2-9B2B-4BAD-8CDF-5C69F58F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756-FC19-4264-9EB7-FA079D2A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650D8-1451-47EB-8FC6-CB5B265C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53BE7-3420-4850-935A-4CBAE97F2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4859C-6F1B-41FE-8725-AF8810981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" pitchFamily="50" charset="0"/>
              </a:defRPr>
            </a:lvl1pPr>
          </a:lstStyle>
          <a:p>
            <a:fld id="{7C0AB872-4D05-465D-9048-C42E2B91123B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DB9D6-E032-4AC4-AFA5-60A19F597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F9DE-DF16-4805-BDEA-107C89B7F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" pitchFamily="50" charset="0"/>
              </a:defRPr>
            </a:lvl1pPr>
          </a:lstStyle>
          <a:p>
            <a:fld id="{FF52D756-FC19-4264-9EB7-FA079D2A8C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2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B73137-3AA2-433C-883F-8CDAC4BE3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 b="16635"/>
          <a:stretch/>
        </p:blipFill>
        <p:spPr>
          <a:xfrm>
            <a:off x="211494" y="685706"/>
            <a:ext cx="11749086" cy="60014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BDC511-C066-4E42-82DC-FEB64871C74A}"/>
              </a:ext>
            </a:extLst>
          </p:cNvPr>
          <p:cNvSpPr/>
          <p:nvPr/>
        </p:nvSpPr>
        <p:spPr>
          <a:xfrm>
            <a:off x="191568" y="689476"/>
            <a:ext cx="11749086" cy="600147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Futura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847535-F7C6-4CA3-88E0-313B6E50B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087" y="3181738"/>
            <a:ext cx="10478276" cy="2819733"/>
          </a:xfrm>
        </p:spPr>
        <p:txBody>
          <a:bodyPr>
            <a:norm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cs typeface="Segoe UI" panose="020B0502040204020203" pitchFamily="34" charset="0"/>
              </a:rPr>
              <a:t>Partnership Proposal Presentation</a:t>
            </a:r>
            <a:endParaRPr lang="en-ID" sz="88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14CE9B0-1DB9-43CD-933D-68D6744B32F7}"/>
              </a:ext>
            </a:extLst>
          </p:cNvPr>
          <p:cNvSpPr txBox="1">
            <a:spLocks/>
          </p:cNvSpPr>
          <p:nvPr/>
        </p:nvSpPr>
        <p:spPr>
          <a:xfrm>
            <a:off x="10275768" y="5826762"/>
            <a:ext cx="1215464" cy="421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/>
                </a:solidFill>
                <a:latin typeface="Futura" pitchFamily="50" charset="0"/>
                <a:cs typeface="Segoe UI" panose="020B0502040204020203" pitchFamily="34" charset="0"/>
              </a:rPr>
              <a:t>MAY 2024</a:t>
            </a:r>
            <a:endParaRPr lang="en-ID" sz="1400" b="1" dirty="0">
              <a:solidFill>
                <a:schemeClr val="bg1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B0271-FFAB-494B-E338-1B711185A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293" y="479782"/>
            <a:ext cx="2553635" cy="15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Sponsorship Tier 4 – Gold 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92E7A-DB9D-C03C-0BC3-C862B5F8C7BB}"/>
              </a:ext>
            </a:extLst>
          </p:cNvPr>
          <p:cNvSpPr txBox="1"/>
          <p:nvPr/>
        </p:nvSpPr>
        <p:spPr>
          <a:xfrm>
            <a:off x="3011003" y="1137488"/>
            <a:ext cx="895084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Amenities: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Keynote Slot: Gain exclusive exposure with a 20-minute keynote slot, showcasing your brand and expertise to our audience.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Promotional Presentation: Present your company with a promotional presentation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Futura" pitchFamily="50" charset="0"/>
              </a:rPr>
              <a:t> 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with our audience.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Conference Video Screens: Ensure visibility with your logo featured on conference video screens throughout the event.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Sponsored Social Media Posts: Benefit from 40 sponsored Facebook and Instagram posts, with "Sponsored by" mentions featuring your logo.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Logo on Sponsored Ads: Ensure visibility with your logo featured on all sponsored ads on Instagram and Facebook.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Logo on Promotional Materials: Ensure brand visibility with your logo featured on all promotional materials for the event, including advertising, event communication, social media, and press coverage.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Logo on Email Blasts: Gain visibility with your logo featured on all email blasts and corporate email correspondence related to the event.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On-Site Interview: Engage directly with our audience with an on-site interview on Facebook Live in the media podcast suite, ensuring personalized engagement and brand exposure.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A93F3-B698-2D40-A281-BCCAAC0DD663}"/>
              </a:ext>
            </a:extLst>
          </p:cNvPr>
          <p:cNvGrpSpPr/>
          <p:nvPr/>
        </p:nvGrpSpPr>
        <p:grpSpPr>
          <a:xfrm>
            <a:off x="308938" y="1442496"/>
            <a:ext cx="2308807" cy="5147693"/>
            <a:chOff x="9275560" y="1167824"/>
            <a:chExt cx="2308807" cy="51476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3100DA-7F34-70A4-B84F-063BBF75D5BE}"/>
                </a:ext>
              </a:extLst>
            </p:cNvPr>
            <p:cNvGrpSpPr/>
            <p:nvPr/>
          </p:nvGrpSpPr>
          <p:grpSpPr>
            <a:xfrm>
              <a:off x="9372586" y="1167824"/>
              <a:ext cx="2211781" cy="1209665"/>
              <a:chOff x="9372586" y="1167824"/>
              <a:chExt cx="2211781" cy="1209665"/>
            </a:xfrm>
            <a:solidFill>
              <a:srgbClr val="E5E4E2"/>
            </a:solidFill>
          </p:grpSpPr>
          <p:sp>
            <p:nvSpPr>
              <p:cNvPr id="19" name="Google Shape;226;p16">
                <a:extLst>
                  <a:ext uri="{FF2B5EF4-FFF2-40B4-BE49-F238E27FC236}">
                    <a16:creationId xmlns:a16="http://schemas.microsoft.com/office/drawing/2014/main" id="{6AF4CFE4-85E3-68AE-027B-55AD64723721}"/>
                  </a:ext>
                </a:extLst>
              </p:cNvPr>
              <p:cNvSpPr/>
              <p:nvPr/>
            </p:nvSpPr>
            <p:spPr>
              <a:xfrm>
                <a:off x="9372586" y="1227516"/>
                <a:ext cx="2101948" cy="1149973"/>
              </a:xfrm>
              <a:custGeom>
                <a:avLst/>
                <a:gdLst/>
                <a:ahLst/>
                <a:cxnLst/>
                <a:rect l="l" t="t" r="r" b="b"/>
                <a:pathLst>
                  <a:path w="49088" h="26856" extrusionOk="0">
                    <a:moveTo>
                      <a:pt x="47979" y="0"/>
                    </a:moveTo>
                    <a:lnTo>
                      <a:pt x="2946" y="13080"/>
                    </a:lnTo>
                    <a:cubicBezTo>
                      <a:pt x="1204" y="13586"/>
                      <a:pt x="1" y="15201"/>
                      <a:pt x="1" y="17007"/>
                    </a:cubicBezTo>
                    <a:lnTo>
                      <a:pt x="1" y="26856"/>
                    </a:lnTo>
                    <a:lnTo>
                      <a:pt x="3991" y="26856"/>
                    </a:lnTo>
                    <a:lnTo>
                      <a:pt x="3991" y="18938"/>
                    </a:lnTo>
                    <a:cubicBezTo>
                      <a:pt x="3991" y="17735"/>
                      <a:pt x="4783" y="16690"/>
                      <a:pt x="5923" y="16373"/>
                    </a:cubicBezTo>
                    <a:lnTo>
                      <a:pt x="49088" y="3801"/>
                    </a:lnTo>
                    <a:lnTo>
                      <a:pt x="47979" y="0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20" name="Google Shape;227;p16">
                <a:extLst>
                  <a:ext uri="{FF2B5EF4-FFF2-40B4-BE49-F238E27FC236}">
                    <a16:creationId xmlns:a16="http://schemas.microsoft.com/office/drawing/2014/main" id="{6A396A4F-B121-A991-3447-B44E233479DC}"/>
                  </a:ext>
                </a:extLst>
              </p:cNvPr>
              <p:cNvSpPr/>
              <p:nvPr/>
            </p:nvSpPr>
            <p:spPr>
              <a:xfrm>
                <a:off x="11318540" y="1167824"/>
                <a:ext cx="265827" cy="332283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7760" extrusionOk="0">
                    <a:moveTo>
                      <a:pt x="1" y="1"/>
                    </a:moveTo>
                    <a:lnTo>
                      <a:pt x="2281" y="7760"/>
                    </a:lnTo>
                    <a:lnTo>
                      <a:pt x="6208" y="24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15" name="Google Shape;228;p16">
              <a:extLst>
                <a:ext uri="{FF2B5EF4-FFF2-40B4-BE49-F238E27FC236}">
                  <a16:creationId xmlns:a16="http://schemas.microsoft.com/office/drawing/2014/main" id="{A170D4EC-87F6-4F11-189C-41131B8A3EFF}"/>
                </a:ext>
              </a:extLst>
            </p:cNvPr>
            <p:cNvSpPr/>
            <p:nvPr/>
          </p:nvSpPr>
          <p:spPr>
            <a:xfrm>
              <a:off x="9288530" y="1744182"/>
              <a:ext cx="2295837" cy="4571335"/>
            </a:xfrm>
            <a:custGeom>
              <a:avLst/>
              <a:gdLst/>
              <a:ahLst/>
              <a:cxnLst/>
              <a:rect l="l" t="t" r="r" b="b"/>
              <a:pathLst>
                <a:path w="53616" h="106757" extrusionOk="0">
                  <a:moveTo>
                    <a:pt x="48217" y="1"/>
                  </a:moveTo>
                  <a:cubicBezTo>
                    <a:pt x="47713" y="1"/>
                    <a:pt x="47197" y="72"/>
                    <a:pt x="46680" y="222"/>
                  </a:cubicBezTo>
                  <a:lnTo>
                    <a:pt x="3895" y="12668"/>
                  </a:lnTo>
                  <a:cubicBezTo>
                    <a:pt x="1584" y="13333"/>
                    <a:pt x="0" y="15455"/>
                    <a:pt x="0" y="17861"/>
                  </a:cubicBezTo>
                  <a:lnTo>
                    <a:pt x="0" y="101056"/>
                  </a:lnTo>
                  <a:cubicBezTo>
                    <a:pt x="0" y="104191"/>
                    <a:pt x="2534" y="106756"/>
                    <a:pt x="5669" y="106756"/>
                  </a:cubicBezTo>
                  <a:lnTo>
                    <a:pt x="47947" y="106756"/>
                  </a:lnTo>
                  <a:cubicBezTo>
                    <a:pt x="51082" y="106756"/>
                    <a:pt x="53616" y="104191"/>
                    <a:pt x="53616" y="101056"/>
                  </a:cubicBezTo>
                  <a:lnTo>
                    <a:pt x="53616" y="5416"/>
                  </a:lnTo>
                  <a:cubicBezTo>
                    <a:pt x="53616" y="2341"/>
                    <a:pt x="51112" y="1"/>
                    <a:pt x="48217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16" name="Google Shape;229;p16">
              <a:extLst>
                <a:ext uri="{FF2B5EF4-FFF2-40B4-BE49-F238E27FC236}">
                  <a16:creationId xmlns:a16="http://schemas.microsoft.com/office/drawing/2014/main" id="{117D93FB-580B-9927-8A37-522C1D55FC22}"/>
                </a:ext>
              </a:extLst>
            </p:cNvPr>
            <p:cNvSpPr/>
            <p:nvPr/>
          </p:nvSpPr>
          <p:spPr>
            <a:xfrm>
              <a:off x="9791622" y="5952017"/>
              <a:ext cx="1289653" cy="363499"/>
            </a:xfrm>
            <a:custGeom>
              <a:avLst/>
              <a:gdLst/>
              <a:ahLst/>
              <a:cxnLst/>
              <a:rect l="l" t="t" r="r" b="b"/>
              <a:pathLst>
                <a:path w="30118" h="8489" extrusionOk="0">
                  <a:moveTo>
                    <a:pt x="5479" y="1"/>
                  </a:moveTo>
                  <a:cubicBezTo>
                    <a:pt x="3959" y="1"/>
                    <a:pt x="2629" y="951"/>
                    <a:pt x="2122" y="2376"/>
                  </a:cubicBezTo>
                  <a:lnTo>
                    <a:pt x="0" y="8488"/>
                  </a:lnTo>
                  <a:lnTo>
                    <a:pt x="30118" y="8488"/>
                  </a:lnTo>
                  <a:lnTo>
                    <a:pt x="27964" y="2376"/>
                  </a:lnTo>
                  <a:cubicBezTo>
                    <a:pt x="27489" y="951"/>
                    <a:pt x="26127" y="1"/>
                    <a:pt x="24607" y="1"/>
                  </a:cubicBez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4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" name="Google Shape;264;p16">
              <a:extLst>
                <a:ext uri="{FF2B5EF4-FFF2-40B4-BE49-F238E27FC236}">
                  <a16:creationId xmlns:a16="http://schemas.microsoft.com/office/drawing/2014/main" id="{6AA85DE3-CB69-09E9-E1ED-9555F527D5EE}"/>
                </a:ext>
              </a:extLst>
            </p:cNvPr>
            <p:cNvSpPr txBox="1"/>
            <p:nvPr/>
          </p:nvSpPr>
          <p:spPr>
            <a:xfrm>
              <a:off x="9275560" y="2255592"/>
              <a:ext cx="22960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FFD700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Gold</a:t>
              </a:r>
              <a:endParaRPr b="1" dirty="0">
                <a:solidFill>
                  <a:srgbClr val="FFD700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" name="Google Shape;265;p16">
              <a:extLst>
                <a:ext uri="{FF2B5EF4-FFF2-40B4-BE49-F238E27FC236}">
                  <a16:creationId xmlns:a16="http://schemas.microsoft.com/office/drawing/2014/main" id="{285E8076-68D5-81D5-3F36-B4CE779530B9}"/>
                </a:ext>
              </a:extLst>
            </p:cNvPr>
            <p:cNvSpPr txBox="1"/>
            <p:nvPr/>
          </p:nvSpPr>
          <p:spPr>
            <a:xfrm>
              <a:off x="9288000" y="2984183"/>
              <a:ext cx="2296000" cy="207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Premium support with exclusive opportunities for brand exposure.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90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AABB6AE2-41CE-4B12-95F8-29F9CC330FB8}"/>
              </a:ext>
            </a:extLst>
          </p:cNvPr>
          <p:cNvSpPr txBox="1">
            <a:spLocks/>
          </p:cNvSpPr>
          <p:nvPr/>
        </p:nvSpPr>
        <p:spPr>
          <a:xfrm>
            <a:off x="156538" y="1154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In-Kind Contributions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E2CCAE-DCEF-D712-EBEB-DDE559564942}"/>
              </a:ext>
            </a:extLst>
          </p:cNvPr>
          <p:cNvGrpSpPr/>
          <p:nvPr/>
        </p:nvGrpSpPr>
        <p:grpSpPr>
          <a:xfrm>
            <a:off x="8996541" y="1408734"/>
            <a:ext cx="2116485" cy="4777461"/>
            <a:chOff x="8996541" y="1408734"/>
            <a:chExt cx="2116485" cy="47774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265801-08F2-1E60-8F0A-EA91B1EE767A}"/>
                </a:ext>
              </a:extLst>
            </p:cNvPr>
            <p:cNvSpPr/>
            <p:nvPr/>
          </p:nvSpPr>
          <p:spPr>
            <a:xfrm>
              <a:off x="8996541" y="3526302"/>
              <a:ext cx="1927106" cy="2659893"/>
            </a:xfrm>
            <a:custGeom>
              <a:avLst/>
              <a:gdLst>
                <a:gd name="connsiteX0" fmla="*/ 0 w 1927106"/>
                <a:gd name="connsiteY0" fmla="*/ 192711 h 4702627"/>
                <a:gd name="connsiteX1" fmla="*/ 192711 w 1927106"/>
                <a:gd name="connsiteY1" fmla="*/ 0 h 4702627"/>
                <a:gd name="connsiteX2" fmla="*/ 1734395 w 1927106"/>
                <a:gd name="connsiteY2" fmla="*/ 0 h 4702627"/>
                <a:gd name="connsiteX3" fmla="*/ 1927106 w 1927106"/>
                <a:gd name="connsiteY3" fmla="*/ 192711 h 4702627"/>
                <a:gd name="connsiteX4" fmla="*/ 1927106 w 1927106"/>
                <a:gd name="connsiteY4" fmla="*/ 4509916 h 4702627"/>
                <a:gd name="connsiteX5" fmla="*/ 1734395 w 1927106"/>
                <a:gd name="connsiteY5" fmla="*/ 4702627 h 4702627"/>
                <a:gd name="connsiteX6" fmla="*/ 192711 w 1927106"/>
                <a:gd name="connsiteY6" fmla="*/ 4702627 h 4702627"/>
                <a:gd name="connsiteX7" fmla="*/ 0 w 1927106"/>
                <a:gd name="connsiteY7" fmla="*/ 4509916 h 4702627"/>
                <a:gd name="connsiteX8" fmla="*/ 0 w 1927106"/>
                <a:gd name="connsiteY8" fmla="*/ 192711 h 47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06" h="4702627">
                  <a:moveTo>
                    <a:pt x="0" y="192711"/>
                  </a:moveTo>
                  <a:cubicBezTo>
                    <a:pt x="0" y="86280"/>
                    <a:pt x="86280" y="0"/>
                    <a:pt x="192711" y="0"/>
                  </a:cubicBezTo>
                  <a:lnTo>
                    <a:pt x="1734395" y="0"/>
                  </a:lnTo>
                  <a:cubicBezTo>
                    <a:pt x="1840826" y="0"/>
                    <a:pt x="1927106" y="86280"/>
                    <a:pt x="1927106" y="192711"/>
                  </a:cubicBezTo>
                  <a:lnTo>
                    <a:pt x="1927106" y="4509916"/>
                  </a:lnTo>
                  <a:cubicBezTo>
                    <a:pt x="1927106" y="4616347"/>
                    <a:pt x="1840826" y="4702627"/>
                    <a:pt x="1734395" y="4702627"/>
                  </a:cubicBezTo>
                  <a:lnTo>
                    <a:pt x="192711" y="4702627"/>
                  </a:lnTo>
                  <a:cubicBezTo>
                    <a:pt x="86280" y="4702627"/>
                    <a:pt x="0" y="4616347"/>
                    <a:pt x="0" y="4509916"/>
                  </a:cubicBezTo>
                  <a:lnTo>
                    <a:pt x="0" y="192711"/>
                  </a:lnTo>
                  <a:close/>
                </a:path>
              </a:pathLst>
            </a:custGeom>
            <a:solidFill>
              <a:srgbClr val="FFB5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Futura" pitchFamily="50" charset="0"/>
                </a:rPr>
                <a:t>Support our programs with meeting materials such as notebooks, pens, and other essentials, ensuring our events run smoothly and efficiently.</a:t>
              </a:r>
              <a:endParaRPr lang="en-NZ" sz="1600" dirty="0">
                <a:latin typeface="Futura" pitchFamily="50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C8791F-473B-6AEB-24D2-0C6AADD10C53}"/>
                </a:ext>
              </a:extLst>
            </p:cNvPr>
            <p:cNvSpPr/>
            <p:nvPr/>
          </p:nvSpPr>
          <p:spPr>
            <a:xfrm>
              <a:off x="9177107" y="1765725"/>
              <a:ext cx="1565974" cy="15659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2074236"/>
                <a:satOff val="100000"/>
                <a:lumOff val="1983"/>
                <a:alphaOff val="0"/>
              </a:schemeClr>
            </a:fillRef>
            <a:effectRef idx="0">
              <a:schemeClr val="accent3">
                <a:tint val="50000"/>
                <a:hueOff val="2074236"/>
                <a:satOff val="100000"/>
                <a:lumOff val="198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lIns="36000" tIns="36000" rIns="36000" bIns="36000" anchor="ctr" anchorCtr="0">
              <a:noAutofit/>
            </a:bodyPr>
            <a:lstStyle/>
            <a:p>
              <a:endParaRPr lang="en-NZ" sz="1600">
                <a:latin typeface="Futura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0114FF-CD6B-6711-D3AB-03804504AB69}"/>
                </a:ext>
              </a:extLst>
            </p:cNvPr>
            <p:cNvSpPr txBox="1"/>
            <p:nvPr/>
          </p:nvSpPr>
          <p:spPr>
            <a:xfrm>
              <a:off x="9053464" y="1408734"/>
              <a:ext cx="20595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i="0" kern="1200" dirty="0">
                  <a:solidFill>
                    <a:srgbClr val="FFB520"/>
                  </a:solidFill>
                  <a:latin typeface="Futura" pitchFamily="50" charset="0"/>
                </a:rPr>
                <a:t>Meeting Materials</a:t>
              </a:r>
              <a:endParaRPr lang="en-NZ" sz="1600" b="1" dirty="0">
                <a:solidFill>
                  <a:srgbClr val="FFB520"/>
                </a:solidFill>
              </a:endParaRPr>
            </a:p>
          </p:txBody>
        </p:sp>
        <p:pic>
          <p:nvPicPr>
            <p:cNvPr id="29" name="Graphic 28" descr="Online meeting with solid fill">
              <a:extLst>
                <a:ext uri="{FF2B5EF4-FFF2-40B4-BE49-F238E27FC236}">
                  <a16:creationId xmlns:a16="http://schemas.microsoft.com/office/drawing/2014/main" id="{3B496E2B-17BD-89A2-6534-047CC7E0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02894" y="2057400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158635-0591-F68E-8A41-E909ED2847C0}"/>
              </a:ext>
            </a:extLst>
          </p:cNvPr>
          <p:cNvGrpSpPr/>
          <p:nvPr/>
        </p:nvGrpSpPr>
        <p:grpSpPr>
          <a:xfrm>
            <a:off x="7011621" y="1410987"/>
            <a:ext cx="1927106" cy="4775208"/>
            <a:chOff x="7011621" y="1410987"/>
            <a:chExt cx="1927106" cy="47752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EA3268-5C30-F6C9-B966-E43BFBF60902}"/>
                </a:ext>
              </a:extLst>
            </p:cNvPr>
            <p:cNvSpPr/>
            <p:nvPr/>
          </p:nvSpPr>
          <p:spPr>
            <a:xfrm>
              <a:off x="7011621" y="3526302"/>
              <a:ext cx="1927106" cy="2659893"/>
            </a:xfrm>
            <a:custGeom>
              <a:avLst/>
              <a:gdLst>
                <a:gd name="connsiteX0" fmla="*/ 0 w 1927106"/>
                <a:gd name="connsiteY0" fmla="*/ 192711 h 4702627"/>
                <a:gd name="connsiteX1" fmla="*/ 192711 w 1927106"/>
                <a:gd name="connsiteY1" fmla="*/ 0 h 4702627"/>
                <a:gd name="connsiteX2" fmla="*/ 1734395 w 1927106"/>
                <a:gd name="connsiteY2" fmla="*/ 0 h 4702627"/>
                <a:gd name="connsiteX3" fmla="*/ 1927106 w 1927106"/>
                <a:gd name="connsiteY3" fmla="*/ 192711 h 4702627"/>
                <a:gd name="connsiteX4" fmla="*/ 1927106 w 1927106"/>
                <a:gd name="connsiteY4" fmla="*/ 4509916 h 4702627"/>
                <a:gd name="connsiteX5" fmla="*/ 1734395 w 1927106"/>
                <a:gd name="connsiteY5" fmla="*/ 4702627 h 4702627"/>
                <a:gd name="connsiteX6" fmla="*/ 192711 w 1927106"/>
                <a:gd name="connsiteY6" fmla="*/ 4702627 h 4702627"/>
                <a:gd name="connsiteX7" fmla="*/ 0 w 1927106"/>
                <a:gd name="connsiteY7" fmla="*/ 4509916 h 4702627"/>
                <a:gd name="connsiteX8" fmla="*/ 0 w 1927106"/>
                <a:gd name="connsiteY8" fmla="*/ 192711 h 47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06" h="4702627">
                  <a:moveTo>
                    <a:pt x="0" y="192711"/>
                  </a:moveTo>
                  <a:cubicBezTo>
                    <a:pt x="0" y="86280"/>
                    <a:pt x="86280" y="0"/>
                    <a:pt x="192711" y="0"/>
                  </a:cubicBezTo>
                  <a:lnTo>
                    <a:pt x="1734395" y="0"/>
                  </a:lnTo>
                  <a:cubicBezTo>
                    <a:pt x="1840826" y="0"/>
                    <a:pt x="1927106" y="86280"/>
                    <a:pt x="1927106" y="192711"/>
                  </a:cubicBezTo>
                  <a:lnTo>
                    <a:pt x="1927106" y="4509916"/>
                  </a:lnTo>
                  <a:cubicBezTo>
                    <a:pt x="1927106" y="4616347"/>
                    <a:pt x="1840826" y="4702627"/>
                    <a:pt x="1734395" y="4702627"/>
                  </a:cubicBezTo>
                  <a:lnTo>
                    <a:pt x="192711" y="4702627"/>
                  </a:lnTo>
                  <a:cubicBezTo>
                    <a:pt x="86280" y="4702627"/>
                    <a:pt x="0" y="4616347"/>
                    <a:pt x="0" y="4509916"/>
                  </a:cubicBezTo>
                  <a:lnTo>
                    <a:pt x="0" y="192711"/>
                  </a:lnTo>
                  <a:close/>
                </a:path>
              </a:pathLst>
            </a:custGeom>
            <a:solidFill>
              <a:srgbClr val="F6BE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Futura" pitchFamily="50" charset="0"/>
                </a:rPr>
                <a:t>Donate raffle prizes to add excitement and engagement to our events, rewarding attendees and increasing </a:t>
              </a:r>
              <a:r>
                <a:rPr lang="en-US" sz="1600">
                  <a:latin typeface="Futura" pitchFamily="50" charset="0"/>
                </a:rPr>
                <a:t>participation.</a:t>
              </a:r>
              <a:endParaRPr lang="en-NZ" sz="1600" dirty="0">
                <a:latin typeface="Futura" pitchFamily="50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EEA96D-019A-EF4B-BB49-52534D3B20A8}"/>
                </a:ext>
              </a:extLst>
            </p:cNvPr>
            <p:cNvSpPr/>
            <p:nvPr/>
          </p:nvSpPr>
          <p:spPr>
            <a:xfrm>
              <a:off x="7192187" y="1765725"/>
              <a:ext cx="1565974" cy="15659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1555677"/>
                <a:satOff val="75000"/>
                <a:lumOff val="1487"/>
                <a:alphaOff val="0"/>
              </a:schemeClr>
            </a:fillRef>
            <a:effectRef idx="0">
              <a:schemeClr val="accent3">
                <a:tint val="50000"/>
                <a:hueOff val="1555677"/>
                <a:satOff val="75000"/>
                <a:lumOff val="148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lIns="36000" tIns="36000" rIns="36000" bIns="36000" anchor="ctr" anchorCtr="0">
              <a:noAutofit/>
            </a:bodyPr>
            <a:lstStyle/>
            <a:p>
              <a:endParaRPr lang="en-NZ" sz="1600">
                <a:latin typeface="Futura" pitchFamily="50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FA46D6-9293-3D63-B090-E49C3937E109}"/>
                </a:ext>
              </a:extLst>
            </p:cNvPr>
            <p:cNvSpPr txBox="1"/>
            <p:nvPr/>
          </p:nvSpPr>
          <p:spPr>
            <a:xfrm>
              <a:off x="7338196" y="1410987"/>
              <a:ext cx="1419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i="0" kern="1200" dirty="0">
                  <a:solidFill>
                    <a:srgbClr val="F6BE4E"/>
                  </a:solidFill>
                  <a:latin typeface="Futura" pitchFamily="50" charset="0"/>
                </a:rPr>
                <a:t>Raffle Prizes</a:t>
              </a:r>
              <a:endParaRPr lang="en-NZ" sz="1600" b="1" dirty="0">
                <a:solidFill>
                  <a:srgbClr val="F6BE4E"/>
                </a:solidFill>
              </a:endParaRPr>
            </a:p>
          </p:txBody>
        </p:sp>
        <p:pic>
          <p:nvPicPr>
            <p:cNvPr id="32" name="Graphic 31" descr="Trophy with solid fill">
              <a:extLst>
                <a:ext uri="{FF2B5EF4-FFF2-40B4-BE49-F238E27FC236}">
                  <a16:creationId xmlns:a16="http://schemas.microsoft.com/office/drawing/2014/main" id="{EB460E14-359F-D5E6-82CA-9E9A22142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17974" y="2057400"/>
              <a:ext cx="914400" cy="9144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5D65CB-5DA8-5F8B-E255-3DCD746BC59E}"/>
              </a:ext>
            </a:extLst>
          </p:cNvPr>
          <p:cNvGrpSpPr/>
          <p:nvPr/>
        </p:nvGrpSpPr>
        <p:grpSpPr>
          <a:xfrm>
            <a:off x="5026702" y="1411621"/>
            <a:ext cx="2129540" cy="4774574"/>
            <a:chOff x="5026702" y="1411621"/>
            <a:chExt cx="2129540" cy="47745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7105862-B110-625A-2DAB-93C0AF1245EE}"/>
                </a:ext>
              </a:extLst>
            </p:cNvPr>
            <p:cNvSpPr/>
            <p:nvPr/>
          </p:nvSpPr>
          <p:spPr>
            <a:xfrm>
              <a:off x="5026702" y="3526302"/>
              <a:ext cx="1927106" cy="2659893"/>
            </a:xfrm>
            <a:custGeom>
              <a:avLst/>
              <a:gdLst>
                <a:gd name="connsiteX0" fmla="*/ 0 w 1927106"/>
                <a:gd name="connsiteY0" fmla="*/ 192711 h 4702627"/>
                <a:gd name="connsiteX1" fmla="*/ 192711 w 1927106"/>
                <a:gd name="connsiteY1" fmla="*/ 0 h 4702627"/>
                <a:gd name="connsiteX2" fmla="*/ 1734395 w 1927106"/>
                <a:gd name="connsiteY2" fmla="*/ 0 h 4702627"/>
                <a:gd name="connsiteX3" fmla="*/ 1927106 w 1927106"/>
                <a:gd name="connsiteY3" fmla="*/ 192711 h 4702627"/>
                <a:gd name="connsiteX4" fmla="*/ 1927106 w 1927106"/>
                <a:gd name="connsiteY4" fmla="*/ 4509916 h 4702627"/>
                <a:gd name="connsiteX5" fmla="*/ 1734395 w 1927106"/>
                <a:gd name="connsiteY5" fmla="*/ 4702627 h 4702627"/>
                <a:gd name="connsiteX6" fmla="*/ 192711 w 1927106"/>
                <a:gd name="connsiteY6" fmla="*/ 4702627 h 4702627"/>
                <a:gd name="connsiteX7" fmla="*/ 0 w 1927106"/>
                <a:gd name="connsiteY7" fmla="*/ 4509916 h 4702627"/>
                <a:gd name="connsiteX8" fmla="*/ 0 w 1927106"/>
                <a:gd name="connsiteY8" fmla="*/ 192711 h 47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06" h="4702627">
                  <a:moveTo>
                    <a:pt x="0" y="192711"/>
                  </a:moveTo>
                  <a:cubicBezTo>
                    <a:pt x="0" y="86280"/>
                    <a:pt x="86280" y="0"/>
                    <a:pt x="192711" y="0"/>
                  </a:cubicBezTo>
                  <a:lnTo>
                    <a:pt x="1734395" y="0"/>
                  </a:lnTo>
                  <a:cubicBezTo>
                    <a:pt x="1840826" y="0"/>
                    <a:pt x="1927106" y="86280"/>
                    <a:pt x="1927106" y="192711"/>
                  </a:cubicBezTo>
                  <a:lnTo>
                    <a:pt x="1927106" y="4509916"/>
                  </a:lnTo>
                  <a:cubicBezTo>
                    <a:pt x="1927106" y="4616347"/>
                    <a:pt x="1840826" y="4702627"/>
                    <a:pt x="1734395" y="4702627"/>
                  </a:cubicBezTo>
                  <a:lnTo>
                    <a:pt x="192711" y="4702627"/>
                  </a:lnTo>
                  <a:cubicBezTo>
                    <a:pt x="86280" y="4702627"/>
                    <a:pt x="0" y="4616347"/>
                    <a:pt x="0" y="4509916"/>
                  </a:cubicBezTo>
                  <a:lnTo>
                    <a:pt x="0" y="192711"/>
                  </a:lnTo>
                  <a:close/>
                </a:path>
              </a:pathLst>
            </a:custGeom>
            <a:solidFill>
              <a:srgbClr val="ECC7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Futura" pitchFamily="50" charset="0"/>
                </a:rPr>
                <a:t>Contribute gift items and signage to enhance the experience for our attendees, leaving a lasting impression and reinforcing your brand presence.</a:t>
              </a:r>
              <a:endParaRPr lang="en-NZ" sz="1600" dirty="0">
                <a:latin typeface="Futura" pitchFamily="50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1F252E-C845-55E1-32D8-11CEB1C27372}"/>
                </a:ext>
              </a:extLst>
            </p:cNvPr>
            <p:cNvSpPr/>
            <p:nvPr/>
          </p:nvSpPr>
          <p:spPr>
            <a:xfrm>
              <a:off x="5207268" y="1765725"/>
              <a:ext cx="1565974" cy="15659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1037118"/>
                <a:satOff val="50000"/>
                <a:lumOff val="991"/>
                <a:alphaOff val="0"/>
              </a:schemeClr>
            </a:fillRef>
            <a:effectRef idx="0">
              <a:schemeClr val="accent3">
                <a:tint val="50000"/>
                <a:hueOff val="1037118"/>
                <a:satOff val="50000"/>
                <a:lumOff val="99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lIns="36000" tIns="36000" rIns="36000" bIns="36000" anchor="ctr" anchorCtr="0">
              <a:noAutofit/>
            </a:bodyPr>
            <a:lstStyle/>
            <a:p>
              <a:endParaRPr lang="en-NZ" sz="1600">
                <a:latin typeface="Futura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A146FF-E3A7-E0BF-BC49-083A6A287E55}"/>
                </a:ext>
              </a:extLst>
            </p:cNvPr>
            <p:cNvSpPr txBox="1"/>
            <p:nvPr/>
          </p:nvSpPr>
          <p:spPr>
            <a:xfrm>
              <a:off x="5096680" y="1411621"/>
              <a:ext cx="20595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i="0" kern="1200" dirty="0">
                  <a:solidFill>
                    <a:srgbClr val="ECC77C"/>
                  </a:solidFill>
                  <a:latin typeface="Futura" pitchFamily="50" charset="0"/>
                </a:rPr>
                <a:t>Gift Items &amp; Signage</a:t>
              </a:r>
              <a:endParaRPr lang="en-NZ" sz="1600" b="1" dirty="0">
                <a:solidFill>
                  <a:srgbClr val="ECC77C"/>
                </a:solidFill>
              </a:endParaRPr>
            </a:p>
          </p:txBody>
        </p:sp>
        <p:pic>
          <p:nvPicPr>
            <p:cNvPr id="34" name="Graphic 33" descr="Present with solid fill">
              <a:extLst>
                <a:ext uri="{FF2B5EF4-FFF2-40B4-BE49-F238E27FC236}">
                  <a16:creationId xmlns:a16="http://schemas.microsoft.com/office/drawing/2014/main" id="{D63F501E-9048-E619-C106-20F347F87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64536" y="2068762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35C007-42B8-C243-10FF-C08343E2DAF8}"/>
              </a:ext>
            </a:extLst>
          </p:cNvPr>
          <p:cNvGrpSpPr/>
          <p:nvPr/>
        </p:nvGrpSpPr>
        <p:grpSpPr>
          <a:xfrm>
            <a:off x="1056863" y="1401845"/>
            <a:ext cx="2059562" cy="4784350"/>
            <a:chOff x="1056863" y="1401845"/>
            <a:chExt cx="2059562" cy="478435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393DB1-83B2-2A8B-350D-1AD8B10BF66D}"/>
                </a:ext>
              </a:extLst>
            </p:cNvPr>
            <p:cNvSpPr/>
            <p:nvPr/>
          </p:nvSpPr>
          <p:spPr>
            <a:xfrm>
              <a:off x="1056863" y="3526302"/>
              <a:ext cx="1927106" cy="2659893"/>
            </a:xfrm>
            <a:custGeom>
              <a:avLst/>
              <a:gdLst>
                <a:gd name="connsiteX0" fmla="*/ 0 w 1927106"/>
                <a:gd name="connsiteY0" fmla="*/ 192711 h 4702627"/>
                <a:gd name="connsiteX1" fmla="*/ 192711 w 1927106"/>
                <a:gd name="connsiteY1" fmla="*/ 0 h 4702627"/>
                <a:gd name="connsiteX2" fmla="*/ 1734395 w 1927106"/>
                <a:gd name="connsiteY2" fmla="*/ 0 h 4702627"/>
                <a:gd name="connsiteX3" fmla="*/ 1927106 w 1927106"/>
                <a:gd name="connsiteY3" fmla="*/ 192711 h 4702627"/>
                <a:gd name="connsiteX4" fmla="*/ 1927106 w 1927106"/>
                <a:gd name="connsiteY4" fmla="*/ 4509916 h 4702627"/>
                <a:gd name="connsiteX5" fmla="*/ 1734395 w 1927106"/>
                <a:gd name="connsiteY5" fmla="*/ 4702627 h 4702627"/>
                <a:gd name="connsiteX6" fmla="*/ 192711 w 1927106"/>
                <a:gd name="connsiteY6" fmla="*/ 4702627 h 4702627"/>
                <a:gd name="connsiteX7" fmla="*/ 0 w 1927106"/>
                <a:gd name="connsiteY7" fmla="*/ 4509916 h 4702627"/>
                <a:gd name="connsiteX8" fmla="*/ 0 w 1927106"/>
                <a:gd name="connsiteY8" fmla="*/ 192711 h 47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06" h="4702627">
                  <a:moveTo>
                    <a:pt x="0" y="192711"/>
                  </a:moveTo>
                  <a:cubicBezTo>
                    <a:pt x="0" y="86280"/>
                    <a:pt x="86280" y="0"/>
                    <a:pt x="192711" y="0"/>
                  </a:cubicBezTo>
                  <a:lnTo>
                    <a:pt x="1734395" y="0"/>
                  </a:lnTo>
                  <a:cubicBezTo>
                    <a:pt x="1840826" y="0"/>
                    <a:pt x="1927106" y="86280"/>
                    <a:pt x="1927106" y="192711"/>
                  </a:cubicBezTo>
                  <a:lnTo>
                    <a:pt x="1927106" y="4509916"/>
                  </a:lnTo>
                  <a:cubicBezTo>
                    <a:pt x="1927106" y="4616347"/>
                    <a:pt x="1840826" y="4702627"/>
                    <a:pt x="1734395" y="4702627"/>
                  </a:cubicBezTo>
                  <a:lnTo>
                    <a:pt x="192711" y="4702627"/>
                  </a:lnTo>
                  <a:cubicBezTo>
                    <a:pt x="86280" y="4702627"/>
                    <a:pt x="0" y="4616347"/>
                    <a:pt x="0" y="4509916"/>
                  </a:cubicBezTo>
                  <a:lnTo>
                    <a:pt x="0" y="192711"/>
                  </a:lnTo>
                  <a:close/>
                </a:path>
              </a:pathLst>
            </a:custGeom>
            <a:solidFill>
              <a:srgbClr val="CD7F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kern="1200" dirty="0">
                  <a:latin typeface="Futura" pitchFamily="50" charset="0"/>
                </a:rPr>
                <a:t>In addition to monetary sponsorships, we welcome in-kind contributions that provide tangible support for our events and initiatives.</a:t>
              </a:r>
              <a:endParaRPr lang="en-NZ" sz="1600" kern="1200" dirty="0">
                <a:latin typeface="Futura" pitchFamily="50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69B2B6-0653-647B-0605-04ACCE90830C}"/>
                </a:ext>
              </a:extLst>
            </p:cNvPr>
            <p:cNvSpPr/>
            <p:nvPr/>
          </p:nvSpPr>
          <p:spPr>
            <a:xfrm>
              <a:off x="1237428" y="1765725"/>
              <a:ext cx="1565974" cy="1565974"/>
            </a:xfrm>
            <a:prstGeom prst="ellipse">
              <a:avLst/>
            </a:prstGeom>
            <a:solidFill>
              <a:srgbClr val="CD7F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lIns="36000" tIns="36000" rIns="36000" bIns="36000" anchor="ctr" anchorCtr="0">
              <a:noAutofit/>
            </a:bodyPr>
            <a:lstStyle/>
            <a:p>
              <a:endParaRPr lang="en-NZ" sz="1600">
                <a:latin typeface="Futura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0D04CD-C2DB-C04F-F750-B9D62E08F7BB}"/>
                </a:ext>
              </a:extLst>
            </p:cNvPr>
            <p:cNvSpPr txBox="1"/>
            <p:nvPr/>
          </p:nvSpPr>
          <p:spPr>
            <a:xfrm>
              <a:off x="1056863" y="1401845"/>
              <a:ext cx="20595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i="0" kern="1200" dirty="0">
                  <a:solidFill>
                    <a:srgbClr val="CD7F32"/>
                  </a:solidFill>
                  <a:latin typeface="Futura" pitchFamily="50" charset="0"/>
                </a:rPr>
                <a:t>Meaningful Support </a:t>
              </a:r>
              <a:endParaRPr lang="en-NZ" sz="1600" b="1" dirty="0">
                <a:solidFill>
                  <a:srgbClr val="CD7F32"/>
                </a:solidFill>
              </a:endParaRPr>
            </a:p>
          </p:txBody>
        </p:sp>
        <p:pic>
          <p:nvPicPr>
            <p:cNvPr id="36" name="Graphic 35" descr="Open hand with solid fill">
              <a:extLst>
                <a:ext uri="{FF2B5EF4-FFF2-40B4-BE49-F238E27FC236}">
                  <a16:creationId xmlns:a16="http://schemas.microsoft.com/office/drawing/2014/main" id="{7DA9263A-E8CF-0BA1-7284-2ABFB86E9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93839" y="2091512"/>
              <a:ext cx="914400" cy="9144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467D84-F4A0-8EED-7015-EDEEF5ED1128}"/>
              </a:ext>
            </a:extLst>
          </p:cNvPr>
          <p:cNvGrpSpPr/>
          <p:nvPr/>
        </p:nvGrpSpPr>
        <p:grpSpPr>
          <a:xfrm>
            <a:off x="3041782" y="1396071"/>
            <a:ext cx="2165486" cy="4790124"/>
            <a:chOff x="3041782" y="1396071"/>
            <a:chExt cx="2165486" cy="479012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CEEB344-B7A0-5E99-7C9F-773137669089}"/>
                </a:ext>
              </a:extLst>
            </p:cNvPr>
            <p:cNvSpPr/>
            <p:nvPr/>
          </p:nvSpPr>
          <p:spPr>
            <a:xfrm>
              <a:off x="3041782" y="3526302"/>
              <a:ext cx="1927106" cy="2659893"/>
            </a:xfrm>
            <a:custGeom>
              <a:avLst/>
              <a:gdLst>
                <a:gd name="connsiteX0" fmla="*/ 0 w 1927106"/>
                <a:gd name="connsiteY0" fmla="*/ 192711 h 4702627"/>
                <a:gd name="connsiteX1" fmla="*/ 192711 w 1927106"/>
                <a:gd name="connsiteY1" fmla="*/ 0 h 4702627"/>
                <a:gd name="connsiteX2" fmla="*/ 1734395 w 1927106"/>
                <a:gd name="connsiteY2" fmla="*/ 0 h 4702627"/>
                <a:gd name="connsiteX3" fmla="*/ 1927106 w 1927106"/>
                <a:gd name="connsiteY3" fmla="*/ 192711 h 4702627"/>
                <a:gd name="connsiteX4" fmla="*/ 1927106 w 1927106"/>
                <a:gd name="connsiteY4" fmla="*/ 4509916 h 4702627"/>
                <a:gd name="connsiteX5" fmla="*/ 1734395 w 1927106"/>
                <a:gd name="connsiteY5" fmla="*/ 4702627 h 4702627"/>
                <a:gd name="connsiteX6" fmla="*/ 192711 w 1927106"/>
                <a:gd name="connsiteY6" fmla="*/ 4702627 h 4702627"/>
                <a:gd name="connsiteX7" fmla="*/ 0 w 1927106"/>
                <a:gd name="connsiteY7" fmla="*/ 4509916 h 4702627"/>
                <a:gd name="connsiteX8" fmla="*/ 0 w 1927106"/>
                <a:gd name="connsiteY8" fmla="*/ 192711 h 470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7106" h="4702627">
                  <a:moveTo>
                    <a:pt x="0" y="192711"/>
                  </a:moveTo>
                  <a:cubicBezTo>
                    <a:pt x="0" y="86280"/>
                    <a:pt x="86280" y="0"/>
                    <a:pt x="192711" y="0"/>
                  </a:cubicBezTo>
                  <a:lnTo>
                    <a:pt x="1734395" y="0"/>
                  </a:lnTo>
                  <a:cubicBezTo>
                    <a:pt x="1840826" y="0"/>
                    <a:pt x="1927106" y="86280"/>
                    <a:pt x="1927106" y="192711"/>
                  </a:cubicBezTo>
                  <a:lnTo>
                    <a:pt x="1927106" y="4509916"/>
                  </a:lnTo>
                  <a:cubicBezTo>
                    <a:pt x="1927106" y="4616347"/>
                    <a:pt x="1840826" y="4702627"/>
                    <a:pt x="1734395" y="4702627"/>
                  </a:cubicBezTo>
                  <a:lnTo>
                    <a:pt x="192711" y="4702627"/>
                  </a:lnTo>
                  <a:cubicBezTo>
                    <a:pt x="86280" y="4702627"/>
                    <a:pt x="0" y="4616347"/>
                    <a:pt x="0" y="4509916"/>
                  </a:cubicBezTo>
                  <a:lnTo>
                    <a:pt x="0" y="192711"/>
                  </a:lnTo>
                  <a:close/>
                </a:path>
              </a:pathLst>
            </a:custGeom>
            <a:solidFill>
              <a:srgbClr val="E3D0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Futura" pitchFamily="50" charset="0"/>
                </a:rPr>
                <a:t>Help us create memorable experiences by providing food and beverages for our events, ensuring our attendees are well-fed </a:t>
              </a:r>
              <a:r>
                <a:rPr lang="en-US" sz="1600">
                  <a:latin typeface="Futura" pitchFamily="50" charset="0"/>
                </a:rPr>
                <a:t>and energized.</a:t>
              </a:r>
              <a:endParaRPr lang="en-NZ" sz="1600" dirty="0">
                <a:latin typeface="Futura" pitchFamily="50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65D598-7B84-EF48-8959-CC5913686B19}"/>
                </a:ext>
              </a:extLst>
            </p:cNvPr>
            <p:cNvSpPr/>
            <p:nvPr/>
          </p:nvSpPr>
          <p:spPr>
            <a:xfrm>
              <a:off x="3222348" y="1765725"/>
              <a:ext cx="1565974" cy="1565974"/>
            </a:xfrm>
            <a:prstGeom prst="ellipse">
              <a:avLst/>
            </a:prstGeom>
            <a:solidFill>
              <a:srgbClr val="E3D0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518559"/>
                <a:satOff val="25000"/>
                <a:lumOff val="496"/>
                <a:alphaOff val="0"/>
              </a:schemeClr>
            </a:fillRef>
            <a:effectRef idx="0">
              <a:schemeClr val="accent3">
                <a:tint val="50000"/>
                <a:hueOff val="518559"/>
                <a:satOff val="25000"/>
                <a:lumOff val="49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lIns="36000" tIns="36000" rIns="36000" bIns="36000" anchor="ctr" anchorCtr="0">
              <a:noAutofit/>
            </a:bodyPr>
            <a:lstStyle/>
            <a:p>
              <a:endParaRPr lang="en-NZ" sz="1600">
                <a:latin typeface="Futura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BAFEB8-37BB-B89B-39A1-9DD35E34B922}"/>
                </a:ext>
              </a:extLst>
            </p:cNvPr>
            <p:cNvSpPr txBox="1"/>
            <p:nvPr/>
          </p:nvSpPr>
          <p:spPr>
            <a:xfrm>
              <a:off x="3147706" y="1396071"/>
              <a:ext cx="20595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i="0" kern="1200" dirty="0">
                  <a:solidFill>
                    <a:srgbClr val="E3D0AA"/>
                  </a:solidFill>
                  <a:latin typeface="Futura" pitchFamily="50" charset="0"/>
                </a:rPr>
                <a:t>Food &amp; Beverage</a:t>
              </a:r>
            </a:p>
          </p:txBody>
        </p:sp>
        <p:pic>
          <p:nvPicPr>
            <p:cNvPr id="38" name="Graphic 37" descr="Burger and drink with solid fill">
              <a:extLst>
                <a:ext uri="{FF2B5EF4-FFF2-40B4-BE49-F238E27FC236}">
                  <a16:creationId xmlns:a16="http://schemas.microsoft.com/office/drawing/2014/main" id="{C1F1F240-D091-02C5-2E6F-EC35342C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48135" y="201866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417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AABB6AE2-41CE-4B12-95F8-29F9CC330FB8}"/>
              </a:ext>
            </a:extLst>
          </p:cNvPr>
          <p:cNvSpPr txBox="1">
            <a:spLocks/>
          </p:cNvSpPr>
          <p:nvPr/>
        </p:nvSpPr>
        <p:spPr>
          <a:xfrm>
            <a:off x="156538" y="1154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Sponsorship Agreement Form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FA14B-17B3-73D6-4196-80ACEDED4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104" y="1289888"/>
            <a:ext cx="4694327" cy="5265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576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AABB6AE2-41CE-4B12-95F8-29F9CC330FB8}"/>
              </a:ext>
            </a:extLst>
          </p:cNvPr>
          <p:cNvSpPr txBox="1">
            <a:spLocks/>
          </p:cNvSpPr>
          <p:nvPr/>
        </p:nvSpPr>
        <p:spPr>
          <a:xfrm>
            <a:off x="156538" y="1154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Contact Information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text">
            <a:extLst>
              <a:ext uri="{FF2B5EF4-FFF2-40B4-BE49-F238E27FC236}">
                <a16:creationId xmlns:a16="http://schemas.microsoft.com/office/drawing/2014/main" id="{78B60C9C-8A25-8C81-396C-88FDF78D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62" y="1137488"/>
            <a:ext cx="3683046" cy="55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C545C9-21B3-DCDD-A4F9-755C089E6AE8}"/>
              </a:ext>
            </a:extLst>
          </p:cNvPr>
          <p:cNvSpPr/>
          <p:nvPr/>
        </p:nvSpPr>
        <p:spPr>
          <a:xfrm rot="10800000">
            <a:off x="1203658" y="1137487"/>
            <a:ext cx="3683045" cy="552456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91000"/>
                </a:schemeClr>
              </a:gs>
              <a:gs pos="100000">
                <a:schemeClr val="tx1">
                  <a:alpha val="29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Futura" pitchFamily="50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B8B693-F9F8-DD96-04D9-DEB572AC2961}"/>
              </a:ext>
            </a:extLst>
          </p:cNvPr>
          <p:cNvGrpSpPr/>
          <p:nvPr/>
        </p:nvGrpSpPr>
        <p:grpSpPr>
          <a:xfrm>
            <a:off x="4366727" y="1810138"/>
            <a:ext cx="1080000" cy="1080000"/>
            <a:chOff x="4366727" y="1810138"/>
            <a:chExt cx="1080000" cy="108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B551B7-DA47-8885-C9BC-D370022FC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6727" y="1810138"/>
              <a:ext cx="1080000" cy="1080000"/>
            </a:xfrm>
            <a:prstGeom prst="ellipse">
              <a:avLst/>
            </a:prstGeom>
            <a:solidFill>
              <a:srgbClr val="A071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23" name="Graphic 22" descr="Marker with solid fill">
              <a:extLst>
                <a:ext uri="{FF2B5EF4-FFF2-40B4-BE49-F238E27FC236}">
                  <a16:creationId xmlns:a16="http://schemas.microsoft.com/office/drawing/2014/main" id="{24684683-1A86-62F0-BDFC-FD3439B7B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23935" y="2040240"/>
              <a:ext cx="637727" cy="63772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6BAF7E-288E-6D41-EA64-389A56EC7A85}"/>
              </a:ext>
            </a:extLst>
          </p:cNvPr>
          <p:cNvGrpSpPr/>
          <p:nvPr/>
        </p:nvGrpSpPr>
        <p:grpSpPr>
          <a:xfrm>
            <a:off x="4366727" y="3619897"/>
            <a:ext cx="4562669" cy="1080000"/>
            <a:chOff x="4366727" y="3619897"/>
            <a:chExt cx="4562669" cy="108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C47FC6-2C93-DB2A-6B32-5B9FD0511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6727" y="3619897"/>
              <a:ext cx="1080000" cy="1080000"/>
            </a:xfrm>
            <a:prstGeom prst="ellipse">
              <a:avLst/>
            </a:prstGeom>
            <a:solidFill>
              <a:srgbClr val="468C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21" name="Graphic 20" descr="Receiver with solid fill">
              <a:extLst>
                <a:ext uri="{FF2B5EF4-FFF2-40B4-BE49-F238E27FC236}">
                  <a16:creationId xmlns:a16="http://schemas.microsoft.com/office/drawing/2014/main" id="{C64627A8-B6A3-C81C-71D5-28D0C614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23935" y="3835633"/>
              <a:ext cx="648528" cy="64852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825849-7CE4-8327-99C7-186AFE91492B}"/>
                </a:ext>
              </a:extLst>
            </p:cNvPr>
            <p:cNvSpPr txBox="1"/>
            <p:nvPr/>
          </p:nvSpPr>
          <p:spPr>
            <a:xfrm>
              <a:off x="5529670" y="4004988"/>
              <a:ext cx="33997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latin typeface="Futura" pitchFamily="50" charset="0"/>
                </a:rPr>
                <a:t>5 6 1 - 9 0 9 - 5 0 4 9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5E3F28-A094-744C-A6FF-9C04053F6BCF}"/>
              </a:ext>
            </a:extLst>
          </p:cNvPr>
          <p:cNvGrpSpPr/>
          <p:nvPr/>
        </p:nvGrpSpPr>
        <p:grpSpPr>
          <a:xfrm>
            <a:off x="4370033" y="5481684"/>
            <a:ext cx="7302563" cy="1080000"/>
            <a:chOff x="4370033" y="5481684"/>
            <a:chExt cx="7302563" cy="108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E27A3B-547D-9B8E-54FE-D37BEB9E47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0033" y="5481684"/>
              <a:ext cx="1080000" cy="1080000"/>
            </a:xfrm>
            <a:prstGeom prst="ellipse">
              <a:avLst/>
            </a:prstGeom>
            <a:solidFill>
              <a:srgbClr val="D92C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19" name="Graphic 18" descr="Email with solid fill">
              <a:extLst>
                <a:ext uri="{FF2B5EF4-FFF2-40B4-BE49-F238E27FC236}">
                  <a16:creationId xmlns:a16="http://schemas.microsoft.com/office/drawing/2014/main" id="{C2500648-6DC2-6BF3-E559-95E4C9392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99175" y="5664526"/>
              <a:ext cx="649704" cy="6497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75613F-4727-ADF9-7C23-5F6BA173FE62}"/>
                </a:ext>
              </a:extLst>
            </p:cNvPr>
            <p:cNvSpPr txBox="1"/>
            <p:nvPr/>
          </p:nvSpPr>
          <p:spPr>
            <a:xfrm>
              <a:off x="5529670" y="5785441"/>
              <a:ext cx="61429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Futura" pitchFamily="50" charset="0"/>
                </a:rPr>
                <a:t>jacoby.waters@youngmenofdistinction.org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E77FA5-A163-AA87-6CA9-6F950BF08A7C}"/>
              </a:ext>
            </a:extLst>
          </p:cNvPr>
          <p:cNvSpPr txBox="1"/>
          <p:nvPr/>
        </p:nvSpPr>
        <p:spPr>
          <a:xfrm>
            <a:off x="5441914" y="219615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975"/>
              </a:spcBef>
              <a:spcAft>
                <a:spcPts val="0"/>
              </a:spcAft>
            </a:pPr>
            <a:r>
              <a:rPr lang="en-US" sz="1800" dirty="0">
                <a:effectLst/>
                <a:latin typeface="Futura" pitchFamily="50" charset="0"/>
                <a:ea typeface="MathJax_SansSerif"/>
                <a:cs typeface="MathJax_SansSerif"/>
              </a:rPr>
              <a:t>P.O. Box 19494, West Palm Beach, FL 33416</a:t>
            </a:r>
            <a:endParaRPr lang="en-NZ" dirty="0">
              <a:latin typeface="Futu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0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DF4BE-21D5-4926-B7FB-69B5771443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r="9524" b="16502"/>
          <a:stretch/>
        </p:blipFill>
        <p:spPr>
          <a:xfrm>
            <a:off x="0" y="0"/>
            <a:ext cx="12191997" cy="6836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BDC511-C066-4E42-82DC-FEB64871C74A}"/>
              </a:ext>
            </a:extLst>
          </p:cNvPr>
          <p:cNvSpPr/>
          <p:nvPr/>
        </p:nvSpPr>
        <p:spPr>
          <a:xfrm rot="10800000">
            <a:off x="-4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91000"/>
                </a:schemeClr>
              </a:gs>
              <a:gs pos="100000">
                <a:schemeClr val="tx1">
                  <a:alpha val="29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Futura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847535-F7C6-4CA3-88E0-313B6E50B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05" y="5244300"/>
            <a:ext cx="6449601" cy="1068689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cs typeface="Segoe UI" panose="020B0502040204020203" pitchFamily="34" charset="0"/>
              </a:rPr>
              <a:t>THANK YOU.</a:t>
            </a:r>
            <a:endParaRPr lang="en-ID" sz="88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14C4F-65F8-6B09-D6AC-853FAD12E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324" y="4944356"/>
            <a:ext cx="2553635" cy="15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4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13740-53F7-451D-BE12-E153E98C03D4}"/>
              </a:ext>
            </a:extLst>
          </p:cNvPr>
          <p:cNvCxnSpPr>
            <a:cxnSpLocks/>
          </p:cNvCxnSpPr>
          <p:nvPr/>
        </p:nvCxnSpPr>
        <p:spPr>
          <a:xfrm>
            <a:off x="2750066" y="5270687"/>
            <a:ext cx="6967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AABB6AE2-41CE-4B12-95F8-29F9CC330FB8}"/>
              </a:ext>
            </a:extLst>
          </p:cNvPr>
          <p:cNvSpPr txBox="1">
            <a:spLocks/>
          </p:cNvSpPr>
          <p:nvPr/>
        </p:nvSpPr>
        <p:spPr>
          <a:xfrm>
            <a:off x="156538" y="1154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About Young Men of Distinction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  <a:ln>
            <a:solidFill>
              <a:srgbClr val="D92C3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FBEC0F-ED6A-5B6A-1B99-150DF0FCCF73}"/>
              </a:ext>
            </a:extLst>
          </p:cNvPr>
          <p:cNvSpPr/>
          <p:nvPr/>
        </p:nvSpPr>
        <p:spPr>
          <a:xfrm>
            <a:off x="2750066" y="2123233"/>
            <a:ext cx="3507406" cy="43088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MISSION</a:t>
            </a:r>
            <a:endParaRPr lang="id-ID" sz="2800" b="1" dirty="0">
              <a:solidFill>
                <a:srgbClr val="D8202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28C82-3A7C-962E-380E-A7992D704AB9}"/>
              </a:ext>
            </a:extLst>
          </p:cNvPr>
          <p:cNvSpPr/>
          <p:nvPr/>
        </p:nvSpPr>
        <p:spPr>
          <a:xfrm>
            <a:off x="2750066" y="2765989"/>
            <a:ext cx="751770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Futura" pitchFamily="50" charset="0"/>
                <a:cs typeface="Segoe UI" panose="020B0502040204020203" pitchFamily="34" charset="0"/>
              </a:rPr>
              <a:t>Our mission is to increase opportunities for adolescent boys to prosper through mentorship, motivation and guidance, helping them transition into young men with purpose and obtain a higher education.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8C90C0-2317-EA93-5F35-BC5CE61E31A6}"/>
              </a:ext>
            </a:extLst>
          </p:cNvPr>
          <p:cNvCxnSpPr>
            <a:cxnSpLocks/>
          </p:cNvCxnSpPr>
          <p:nvPr/>
        </p:nvCxnSpPr>
        <p:spPr>
          <a:xfrm>
            <a:off x="2750067" y="2664537"/>
            <a:ext cx="72748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189862-26E3-6DC8-C127-0593D6650AEB}"/>
              </a:ext>
            </a:extLst>
          </p:cNvPr>
          <p:cNvGrpSpPr/>
          <p:nvPr/>
        </p:nvGrpSpPr>
        <p:grpSpPr>
          <a:xfrm>
            <a:off x="9624118" y="4416258"/>
            <a:ext cx="2567882" cy="1688935"/>
            <a:chOff x="9624118" y="4159780"/>
            <a:chExt cx="2567882" cy="1688935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0B6CA1F-C968-0AD7-8B6B-E4139F4536CD}"/>
                </a:ext>
              </a:extLst>
            </p:cNvPr>
            <p:cNvSpPr/>
            <p:nvPr/>
          </p:nvSpPr>
          <p:spPr>
            <a:xfrm rot="16200000">
              <a:off x="9546049" y="4939190"/>
              <a:ext cx="286251" cy="130114"/>
            </a:xfrm>
            <a:prstGeom prst="triangle">
              <a:avLst/>
            </a:prstGeom>
            <a:solidFill>
              <a:srgbClr val="015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3424DA-DA15-BA96-6012-F0F9518BBA43}"/>
                </a:ext>
              </a:extLst>
            </p:cNvPr>
            <p:cNvSpPr/>
            <p:nvPr/>
          </p:nvSpPr>
          <p:spPr>
            <a:xfrm>
              <a:off x="9754534" y="4334861"/>
              <a:ext cx="800100" cy="1338773"/>
            </a:xfrm>
            <a:prstGeom prst="rect">
              <a:avLst/>
            </a:prstGeom>
            <a:solidFill>
              <a:srgbClr val="015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F066C5-3F50-57AC-C8D6-B58309A606F7}"/>
                </a:ext>
              </a:extLst>
            </p:cNvPr>
            <p:cNvSpPr/>
            <p:nvPr/>
          </p:nvSpPr>
          <p:spPr>
            <a:xfrm>
              <a:off x="10439400" y="4334861"/>
              <a:ext cx="1752600" cy="1338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E07EB8-DAB0-45E0-2F86-BA075BEF2C43}"/>
                </a:ext>
              </a:extLst>
            </p:cNvPr>
            <p:cNvSpPr/>
            <p:nvPr/>
          </p:nvSpPr>
          <p:spPr>
            <a:xfrm>
              <a:off x="9889334" y="4159780"/>
              <a:ext cx="1688935" cy="16889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15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pic>
          <p:nvPicPr>
            <p:cNvPr id="14" name="Graphic 13" descr="Eye Scan with solid fill">
              <a:extLst>
                <a:ext uri="{FF2B5EF4-FFF2-40B4-BE49-F238E27FC236}">
                  <a16:creationId xmlns:a16="http://schemas.microsoft.com/office/drawing/2014/main" id="{290200C5-90D4-94DB-B2D6-438F9C3F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76601" y="4520645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4D5D2-F9D7-4151-5027-081DB50FDAF7}"/>
              </a:ext>
            </a:extLst>
          </p:cNvPr>
          <p:cNvGrpSpPr/>
          <p:nvPr/>
        </p:nvGrpSpPr>
        <p:grpSpPr>
          <a:xfrm>
            <a:off x="0" y="1814964"/>
            <a:ext cx="2646833" cy="1688935"/>
            <a:chOff x="0" y="1558486"/>
            <a:chExt cx="2646833" cy="168893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D5AF83-F17F-FE66-DB70-979BEF78FB40}"/>
                </a:ext>
              </a:extLst>
            </p:cNvPr>
            <p:cNvSpPr/>
            <p:nvPr/>
          </p:nvSpPr>
          <p:spPr>
            <a:xfrm>
              <a:off x="0" y="1737814"/>
              <a:ext cx="1752600" cy="1338773"/>
            </a:xfrm>
            <a:prstGeom prst="rect">
              <a:avLst/>
            </a:prstGeom>
            <a:solidFill>
              <a:srgbClr val="FBE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B4BA33-CD8E-EF75-F036-88E6FE9BD4BE}"/>
                </a:ext>
              </a:extLst>
            </p:cNvPr>
            <p:cNvSpPr/>
            <p:nvPr/>
          </p:nvSpPr>
          <p:spPr>
            <a:xfrm>
              <a:off x="1719079" y="1737814"/>
              <a:ext cx="800100" cy="1338773"/>
            </a:xfrm>
            <a:prstGeom prst="rect">
              <a:avLst/>
            </a:prstGeom>
            <a:solidFill>
              <a:srgbClr val="D82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B5A621B-EC86-08FF-C34C-ED7DE26F52CF}"/>
                </a:ext>
              </a:extLst>
            </p:cNvPr>
            <p:cNvSpPr/>
            <p:nvPr/>
          </p:nvSpPr>
          <p:spPr>
            <a:xfrm rot="5400000">
              <a:off x="2438650" y="2342144"/>
              <a:ext cx="286251" cy="130114"/>
            </a:xfrm>
            <a:prstGeom prst="triangle">
              <a:avLst/>
            </a:prstGeom>
            <a:solidFill>
              <a:srgbClr val="D82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01743B-300E-9AFD-601C-7F80B76E282B}"/>
                </a:ext>
              </a:extLst>
            </p:cNvPr>
            <p:cNvSpPr/>
            <p:nvPr/>
          </p:nvSpPr>
          <p:spPr>
            <a:xfrm>
              <a:off x="695444" y="1558486"/>
              <a:ext cx="1688935" cy="16889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D820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pic>
          <p:nvPicPr>
            <p:cNvPr id="17" name="Graphic 16" descr="Bullseye with solid fill">
              <a:extLst>
                <a:ext uri="{FF2B5EF4-FFF2-40B4-BE49-F238E27FC236}">
                  <a16:creationId xmlns:a16="http://schemas.microsoft.com/office/drawing/2014/main" id="{6A9E5791-517B-37E0-909F-7B12D165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34" y="1961238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DE926-0F77-6333-3669-4C80B69F61F8}"/>
              </a:ext>
            </a:extLst>
          </p:cNvPr>
          <p:cNvSpPr/>
          <p:nvPr/>
        </p:nvSpPr>
        <p:spPr>
          <a:xfrm>
            <a:off x="6015448" y="4723024"/>
            <a:ext cx="3507404" cy="43088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800" b="1" dirty="0">
                <a:solidFill>
                  <a:srgbClr val="0151AB"/>
                </a:solidFill>
                <a:latin typeface="Futura" pitchFamily="50" charset="0"/>
                <a:cs typeface="Segoe UI" panose="020B0502040204020203" pitchFamily="34" charset="0"/>
              </a:rPr>
              <a:t>VISION</a:t>
            </a:r>
            <a:endParaRPr lang="id-ID" sz="2800" b="1" dirty="0">
              <a:solidFill>
                <a:srgbClr val="0151A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1FCEC9-08DF-4A69-C647-0085593A0E65}"/>
              </a:ext>
            </a:extLst>
          </p:cNvPr>
          <p:cNvSpPr/>
          <p:nvPr/>
        </p:nvSpPr>
        <p:spPr>
          <a:xfrm>
            <a:off x="2750066" y="5372139"/>
            <a:ext cx="677278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Futura" pitchFamily="50" charset="0"/>
                <a:cs typeface="Segoe UI" panose="020B0502040204020203" pitchFamily="34" charset="0"/>
              </a:rPr>
              <a:t>​Our vision is to create a mentoring culture where all male members of the community can be empowered, enabling young men to become better fathers, community leaders, husbands, students, employees, entrepreneurs, business owners, friends, and more.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B51472-9259-7840-F5B3-3181E7035810}"/>
              </a:ext>
            </a:extLst>
          </p:cNvPr>
          <p:cNvSpPr txBox="1"/>
          <p:nvPr/>
        </p:nvSpPr>
        <p:spPr>
          <a:xfrm>
            <a:off x="156538" y="1178261"/>
            <a:ext cx="11878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Young Men of Distinction is committed to empowering today's youth to reach their full potential.</a:t>
            </a:r>
            <a:endParaRPr lang="en-NZ" b="1" dirty="0">
              <a:latin typeface="Futu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2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5019A-2BE3-EC19-CC7D-55808437DBA7}"/>
              </a:ext>
            </a:extLst>
          </p:cNvPr>
          <p:cNvSpPr/>
          <p:nvPr/>
        </p:nvSpPr>
        <p:spPr>
          <a:xfrm>
            <a:off x="0" y="1455574"/>
            <a:ext cx="12192000" cy="5402426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spc="300" dirty="0">
              <a:solidFill>
                <a:schemeClr val="tx1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6B2A7-F572-DBC5-1ED8-87F3B2ACF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1"/>
          <a:stretch/>
        </p:blipFill>
        <p:spPr>
          <a:xfrm>
            <a:off x="0" y="1455574"/>
            <a:ext cx="8552941" cy="5402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70808F-ED09-4018-857F-DD2221323293}"/>
              </a:ext>
            </a:extLst>
          </p:cNvPr>
          <p:cNvSpPr txBox="1"/>
          <p:nvPr/>
        </p:nvSpPr>
        <p:spPr>
          <a:xfrm>
            <a:off x="8809645" y="2444618"/>
            <a:ext cx="3078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Futura" pitchFamily="50" charset="0"/>
                <a:cs typeface="Arial" pitchFamily="34" charset="0"/>
              </a:rPr>
              <a:t>PURPOSE:</a:t>
            </a:r>
          </a:p>
          <a:p>
            <a:endParaRPr lang="en-US" altLang="ko-KR" sz="2000" dirty="0">
              <a:solidFill>
                <a:schemeClr val="bg1"/>
              </a:solidFill>
              <a:latin typeface="Futura" pitchFamily="50" charset="0"/>
              <a:cs typeface="Arial" pitchFamily="34" charset="0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Futura" pitchFamily="50" charset="0"/>
                <a:cs typeface="Arial" pitchFamily="34" charset="0"/>
              </a:rPr>
              <a:t>To showcase the young men of Palm Beach County and highlight local suit businesses within the community. </a:t>
            </a:r>
          </a:p>
          <a:p>
            <a:endParaRPr lang="en-US" altLang="ko-KR" sz="2000" dirty="0">
              <a:solidFill>
                <a:schemeClr val="bg1"/>
              </a:solidFill>
              <a:latin typeface="Futura" pitchFamily="50" charset="0"/>
              <a:cs typeface="Arial" pitchFamily="34" charset="0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Futura" pitchFamily="50" charset="0"/>
                <a:cs typeface="Arial" pitchFamily="34" charset="0"/>
              </a:rPr>
              <a:t>This event symbolizes passing the torch to our young kings, representing growth and leadership within YMOD.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D81A4-0740-34CE-95B3-653F3CE5D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515294-524E-A84D-2C9B-27C9EED74DD9}"/>
              </a:ext>
            </a:extLst>
          </p:cNvPr>
          <p:cNvSpPr/>
          <p:nvPr/>
        </p:nvSpPr>
        <p:spPr>
          <a:xfrm>
            <a:off x="8833301" y="1687657"/>
            <a:ext cx="3078339" cy="421207"/>
          </a:xfrm>
          <a:prstGeom prst="rect">
            <a:avLst/>
          </a:prstGeom>
          <a:noFill/>
          <a:ln>
            <a:solidFill>
              <a:srgbClr val="D82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Sunday, November 3, 2024</a:t>
            </a:r>
            <a:endParaRPr lang="en-ID" sz="16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7C168A-D626-E884-ACCD-577F1DA56DDA}"/>
              </a:ext>
            </a:extLst>
          </p:cNvPr>
          <p:cNvSpPr txBox="1">
            <a:spLocks/>
          </p:cNvSpPr>
          <p:nvPr/>
        </p:nvSpPr>
        <p:spPr>
          <a:xfrm>
            <a:off x="156538" y="115412"/>
            <a:ext cx="10144458" cy="752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2nd Annual YMOD Flash Mob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20954-07C9-4050-A28C-468C914A9085}"/>
              </a:ext>
            </a:extLst>
          </p:cNvPr>
          <p:cNvSpPr txBox="1"/>
          <p:nvPr/>
        </p:nvSpPr>
        <p:spPr>
          <a:xfrm>
            <a:off x="183491" y="840096"/>
            <a:ext cx="319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Palm Beach County Edition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702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Importance of Sponsorship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686C7E-BF51-A7B4-B308-4738B0AF8BA6}"/>
              </a:ext>
            </a:extLst>
          </p:cNvPr>
          <p:cNvCxnSpPr>
            <a:cxnSpLocks/>
          </p:cNvCxnSpPr>
          <p:nvPr/>
        </p:nvCxnSpPr>
        <p:spPr>
          <a:xfrm>
            <a:off x="0" y="3707393"/>
            <a:ext cx="12192000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7771F-75C0-7B2D-D506-EBE8F6FE8D04}"/>
              </a:ext>
            </a:extLst>
          </p:cNvPr>
          <p:cNvSpPr/>
          <p:nvPr/>
        </p:nvSpPr>
        <p:spPr>
          <a:xfrm>
            <a:off x="2750066" y="2020643"/>
            <a:ext cx="3507406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d-ID" b="1" dirty="0">
                <a:solidFill>
                  <a:srgbClr val="FB8A0D"/>
                </a:solidFill>
                <a:latin typeface="Futura" pitchFamily="50" charset="0"/>
                <a:cs typeface="Segoe UI" panose="020B0502040204020203" pitchFamily="34" charset="0"/>
              </a:rPr>
              <a:t>Generational Empowerment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3E1815-5C6B-292A-7C42-BD9D8C91F901}"/>
              </a:ext>
            </a:extLst>
          </p:cNvPr>
          <p:cNvSpPr/>
          <p:nvPr/>
        </p:nvSpPr>
        <p:spPr>
          <a:xfrm>
            <a:off x="2750066" y="2509511"/>
            <a:ext cx="301469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Futura" pitchFamily="50" charset="0"/>
                <a:cs typeface="Segoe UI" panose="020B0502040204020203" pitchFamily="34" charset="0"/>
              </a:rPr>
              <a:t>We are dedicated to empowering future generations by providing guidance and positive role models for young men.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6FE3FD-4D45-8D10-47E0-40A5EB88B52F}"/>
              </a:ext>
            </a:extLst>
          </p:cNvPr>
          <p:cNvCxnSpPr/>
          <p:nvPr/>
        </p:nvCxnSpPr>
        <p:spPr>
          <a:xfrm>
            <a:off x="2750067" y="2408059"/>
            <a:ext cx="26115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14BA322-2666-73CA-12C8-F99B95EF5CA4}"/>
              </a:ext>
            </a:extLst>
          </p:cNvPr>
          <p:cNvSpPr/>
          <p:nvPr/>
        </p:nvSpPr>
        <p:spPr>
          <a:xfrm>
            <a:off x="6020731" y="2017956"/>
            <a:ext cx="3507405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b="1" dirty="0">
                <a:solidFill>
                  <a:srgbClr val="0151AB"/>
                </a:solidFill>
                <a:latin typeface="Futura" pitchFamily="50" charset="0"/>
                <a:cs typeface="Segoe UI" panose="020B0502040204020203" pitchFamily="34" charset="0"/>
              </a:rPr>
              <a:t>Tangible Skills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CB447B-D5BF-A5A3-65DB-7A720706FAF5}"/>
              </a:ext>
            </a:extLst>
          </p:cNvPr>
          <p:cNvSpPr/>
          <p:nvPr/>
        </p:nvSpPr>
        <p:spPr>
          <a:xfrm>
            <a:off x="6075927" y="2506823"/>
            <a:ext cx="344692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rtl="1"/>
            <a:r>
              <a:rPr lang="en-US" sz="1600" dirty="0">
                <a:latin typeface="Futura" pitchFamily="50" charset="0"/>
                <a:cs typeface="Segoe UI" panose="020B0502040204020203" pitchFamily="34" charset="0"/>
              </a:rPr>
              <a:t>Our programs equip youth with practical skills to build bright futures, fostering confidence in entrepreneurship and financial independence.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A68C5A-514E-D18D-98F0-45947A5957E9}"/>
              </a:ext>
            </a:extLst>
          </p:cNvPr>
          <p:cNvCxnSpPr/>
          <p:nvPr/>
        </p:nvCxnSpPr>
        <p:spPr>
          <a:xfrm>
            <a:off x="6650800" y="2405371"/>
            <a:ext cx="2888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B0EBDF96-297E-48B1-CAEB-259D55987F62}"/>
              </a:ext>
            </a:extLst>
          </p:cNvPr>
          <p:cNvSpPr/>
          <p:nvPr/>
        </p:nvSpPr>
        <p:spPr>
          <a:xfrm>
            <a:off x="2750065" y="4633020"/>
            <a:ext cx="3507407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d-ID" b="1" dirty="0">
                <a:solidFill>
                  <a:srgbClr val="468C98"/>
                </a:solidFill>
                <a:latin typeface="Futura" pitchFamily="50" charset="0"/>
                <a:cs typeface="Segoe UI" panose="020B0502040204020203" pitchFamily="34" charset="0"/>
              </a:rPr>
              <a:t>Supporting Families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4A629C-71F5-7EC4-02DB-AF241DB1BE22}"/>
              </a:ext>
            </a:extLst>
          </p:cNvPr>
          <p:cNvSpPr/>
          <p:nvPr/>
        </p:nvSpPr>
        <p:spPr>
          <a:xfrm>
            <a:off x="2750066" y="5121888"/>
            <a:ext cx="267215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Futura" pitchFamily="50" charset="0"/>
                <a:cs typeface="Segoe UI" panose="020B0502040204020203" pitchFamily="34" charset="0"/>
              </a:rPr>
              <a:t>Sponsorship enables us to support the needs of families, helping them secure a better future and retire with dignity.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F2B58AE-16F0-BC1B-0A7D-6BF71477DA66}"/>
              </a:ext>
            </a:extLst>
          </p:cNvPr>
          <p:cNvCxnSpPr/>
          <p:nvPr/>
        </p:nvCxnSpPr>
        <p:spPr>
          <a:xfrm>
            <a:off x="2750066" y="5020436"/>
            <a:ext cx="26115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AADAB1A-CD55-D9BF-153C-3472F1506A41}"/>
              </a:ext>
            </a:extLst>
          </p:cNvPr>
          <p:cNvSpPr/>
          <p:nvPr/>
        </p:nvSpPr>
        <p:spPr>
          <a:xfrm>
            <a:off x="6020732" y="4626793"/>
            <a:ext cx="3507404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>
              <a:spcAft>
                <a:spcPts val="600"/>
              </a:spcAft>
            </a:pPr>
            <a:r>
              <a:rPr lang="id-ID" b="1" dirty="0">
                <a:solidFill>
                  <a:srgbClr val="A07178"/>
                </a:solidFill>
                <a:latin typeface="Futura" pitchFamily="50" charset="0"/>
                <a:cs typeface="Segoe UI" panose="020B0502040204020203" pitchFamily="34" charset="0"/>
              </a:rPr>
              <a:t>Fulfilling Potential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0EB33C-1C07-CC1A-2A5A-F3462AD2A15E}"/>
              </a:ext>
            </a:extLst>
          </p:cNvPr>
          <p:cNvSpPr/>
          <p:nvPr/>
        </p:nvSpPr>
        <p:spPr>
          <a:xfrm>
            <a:off x="6634364" y="5115661"/>
            <a:ext cx="288848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rtl="1"/>
            <a:r>
              <a:rPr lang="en-US" sz="1600" dirty="0">
                <a:latin typeface="Futura" pitchFamily="50" charset="0"/>
                <a:cs typeface="Segoe UI" panose="020B0502040204020203" pitchFamily="34" charset="0"/>
              </a:rPr>
              <a:t>With your support, we can help young men reach their full potential, contributing positively to their communities and beyond.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E8D5F34-703B-0136-8193-5171C32891DE}"/>
              </a:ext>
            </a:extLst>
          </p:cNvPr>
          <p:cNvCxnSpPr/>
          <p:nvPr/>
        </p:nvCxnSpPr>
        <p:spPr>
          <a:xfrm>
            <a:off x="6650801" y="5014209"/>
            <a:ext cx="2888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C343D9-2A9A-5E22-B749-ACC90A7A2D2A}"/>
              </a:ext>
            </a:extLst>
          </p:cNvPr>
          <p:cNvGrpSpPr/>
          <p:nvPr/>
        </p:nvGrpSpPr>
        <p:grpSpPr>
          <a:xfrm>
            <a:off x="9624118" y="4159780"/>
            <a:ext cx="2567882" cy="1688935"/>
            <a:chOff x="9624118" y="4159780"/>
            <a:chExt cx="2567882" cy="168893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EBA48A-2649-14B8-0576-2AED77FB7FDC}"/>
                </a:ext>
              </a:extLst>
            </p:cNvPr>
            <p:cNvSpPr/>
            <p:nvPr/>
          </p:nvSpPr>
          <p:spPr>
            <a:xfrm>
              <a:off x="10439400" y="4334861"/>
              <a:ext cx="1752600" cy="1338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" pitchFamily="50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ECD8DCC-52A5-6DB5-CBB7-EF7784C8489E}"/>
                </a:ext>
              </a:extLst>
            </p:cNvPr>
            <p:cNvSpPr/>
            <p:nvPr/>
          </p:nvSpPr>
          <p:spPr>
            <a:xfrm>
              <a:off x="9754534" y="4334861"/>
              <a:ext cx="800100" cy="1338773"/>
            </a:xfrm>
            <a:prstGeom prst="rect">
              <a:avLst/>
            </a:prstGeom>
            <a:solidFill>
              <a:srgbClr val="A071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Futura" pitchFamily="50" charset="0"/>
              </a:endParaRPr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3A4251D-22A5-78C8-9DD9-6FDCE312BF94}"/>
                </a:ext>
              </a:extLst>
            </p:cNvPr>
            <p:cNvSpPr/>
            <p:nvPr/>
          </p:nvSpPr>
          <p:spPr>
            <a:xfrm rot="16200000">
              <a:off x="9546049" y="4939190"/>
              <a:ext cx="286251" cy="130114"/>
            </a:xfrm>
            <a:prstGeom prst="triangle">
              <a:avLst/>
            </a:prstGeom>
            <a:solidFill>
              <a:srgbClr val="A07178"/>
            </a:solidFill>
            <a:ln>
              <a:solidFill>
                <a:srgbClr val="A071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" pitchFamily="50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D478BC8-1ACC-2E7F-420B-B8460E18B849}"/>
                </a:ext>
              </a:extLst>
            </p:cNvPr>
            <p:cNvSpPr/>
            <p:nvPr/>
          </p:nvSpPr>
          <p:spPr>
            <a:xfrm>
              <a:off x="9889334" y="4159780"/>
              <a:ext cx="1688935" cy="16889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A071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Futura" pitchFamily="50" charset="0"/>
              </a:endParaRPr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8046A2F1-097D-0A06-ECDA-4A9185E29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5526" y="4649156"/>
              <a:ext cx="716550" cy="710182"/>
            </a:xfrm>
            <a:custGeom>
              <a:avLst/>
              <a:gdLst>
                <a:gd name="T0" fmla="*/ 24 w 95"/>
                <a:gd name="T1" fmla="*/ 93 h 93"/>
                <a:gd name="T2" fmla="*/ 48 w 95"/>
                <a:gd name="T3" fmla="*/ 69 h 93"/>
                <a:gd name="T4" fmla="*/ 45 w 95"/>
                <a:gd name="T5" fmla="*/ 58 h 93"/>
                <a:gd name="T6" fmla="*/ 64 w 95"/>
                <a:gd name="T7" fmla="*/ 40 h 93"/>
                <a:gd name="T8" fmla="*/ 72 w 95"/>
                <a:gd name="T9" fmla="*/ 48 h 93"/>
                <a:gd name="T10" fmla="*/ 79 w 95"/>
                <a:gd name="T11" fmla="*/ 41 h 93"/>
                <a:gd name="T12" fmla="*/ 71 w 95"/>
                <a:gd name="T13" fmla="*/ 33 h 93"/>
                <a:gd name="T14" fmla="*/ 76 w 95"/>
                <a:gd name="T15" fmla="*/ 28 h 93"/>
                <a:gd name="T16" fmla="*/ 86 w 95"/>
                <a:gd name="T17" fmla="*/ 38 h 93"/>
                <a:gd name="T18" fmla="*/ 95 w 95"/>
                <a:gd name="T19" fmla="*/ 29 h 93"/>
                <a:gd name="T20" fmla="*/ 85 w 95"/>
                <a:gd name="T21" fmla="*/ 19 h 93"/>
                <a:gd name="T22" fmla="*/ 89 w 95"/>
                <a:gd name="T23" fmla="*/ 14 h 93"/>
                <a:gd name="T24" fmla="*/ 89 w 95"/>
                <a:gd name="T25" fmla="*/ 3 h 93"/>
                <a:gd name="T26" fmla="*/ 79 w 95"/>
                <a:gd name="T27" fmla="*/ 3 h 93"/>
                <a:gd name="T28" fmla="*/ 35 w 95"/>
                <a:gd name="T29" fmla="*/ 47 h 93"/>
                <a:gd name="T30" fmla="*/ 24 w 95"/>
                <a:gd name="T31" fmla="*/ 45 h 93"/>
                <a:gd name="T32" fmla="*/ 0 w 95"/>
                <a:gd name="T33" fmla="*/ 69 h 93"/>
                <a:gd name="T34" fmla="*/ 24 w 95"/>
                <a:gd name="T35" fmla="*/ 93 h 93"/>
                <a:gd name="T36" fmla="*/ 24 w 95"/>
                <a:gd name="T37" fmla="*/ 57 h 93"/>
                <a:gd name="T38" fmla="*/ 36 w 95"/>
                <a:gd name="T39" fmla="*/ 69 h 93"/>
                <a:gd name="T40" fmla="*/ 24 w 95"/>
                <a:gd name="T41" fmla="*/ 81 h 93"/>
                <a:gd name="T42" fmla="*/ 12 w 95"/>
                <a:gd name="T43" fmla="*/ 69 h 93"/>
                <a:gd name="T44" fmla="*/ 24 w 95"/>
                <a:gd name="T4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93">
                  <a:moveTo>
                    <a:pt x="24" y="93"/>
                  </a:moveTo>
                  <a:cubicBezTo>
                    <a:pt x="37" y="93"/>
                    <a:pt x="48" y="82"/>
                    <a:pt x="48" y="69"/>
                  </a:cubicBezTo>
                  <a:cubicBezTo>
                    <a:pt x="48" y="65"/>
                    <a:pt x="47" y="61"/>
                    <a:pt x="45" y="58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2" y="11"/>
                    <a:pt x="92" y="6"/>
                    <a:pt x="89" y="3"/>
                  </a:cubicBezTo>
                  <a:cubicBezTo>
                    <a:pt x="86" y="0"/>
                    <a:pt x="81" y="0"/>
                    <a:pt x="79" y="3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1" y="46"/>
                    <a:pt x="28" y="45"/>
                    <a:pt x="24" y="45"/>
                  </a:cubicBezTo>
                  <a:cubicBezTo>
                    <a:pt x="11" y="45"/>
                    <a:pt x="0" y="56"/>
                    <a:pt x="0" y="69"/>
                  </a:cubicBezTo>
                  <a:cubicBezTo>
                    <a:pt x="0" y="82"/>
                    <a:pt x="11" y="93"/>
                    <a:pt x="24" y="93"/>
                  </a:cubicBezTo>
                  <a:close/>
                  <a:moveTo>
                    <a:pt x="24" y="57"/>
                  </a:moveTo>
                  <a:cubicBezTo>
                    <a:pt x="31" y="57"/>
                    <a:pt x="36" y="62"/>
                    <a:pt x="36" y="69"/>
                  </a:cubicBezTo>
                  <a:cubicBezTo>
                    <a:pt x="36" y="75"/>
                    <a:pt x="31" y="81"/>
                    <a:pt x="24" y="81"/>
                  </a:cubicBezTo>
                  <a:cubicBezTo>
                    <a:pt x="17" y="81"/>
                    <a:pt x="12" y="75"/>
                    <a:pt x="12" y="69"/>
                  </a:cubicBezTo>
                  <a:cubicBezTo>
                    <a:pt x="12" y="62"/>
                    <a:pt x="17" y="57"/>
                    <a:pt x="24" y="57"/>
                  </a:cubicBezTo>
                  <a:close/>
                </a:path>
              </a:pathLst>
            </a:custGeom>
            <a:solidFill>
              <a:srgbClr val="A07178"/>
            </a:solidFill>
            <a:ln>
              <a:solidFill>
                <a:srgbClr val="A0717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Futura" pitchFamily="50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C14D81-625C-61C1-BC1A-4EB1C23D721F}"/>
              </a:ext>
            </a:extLst>
          </p:cNvPr>
          <p:cNvGrpSpPr/>
          <p:nvPr/>
        </p:nvGrpSpPr>
        <p:grpSpPr>
          <a:xfrm>
            <a:off x="0" y="1558486"/>
            <a:ext cx="2646833" cy="1688935"/>
            <a:chOff x="0" y="1558486"/>
            <a:chExt cx="2646833" cy="168893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5D2956-25D4-A4C1-A80B-E992673A5B73}"/>
                </a:ext>
              </a:extLst>
            </p:cNvPr>
            <p:cNvSpPr/>
            <p:nvPr/>
          </p:nvSpPr>
          <p:spPr>
            <a:xfrm>
              <a:off x="0" y="1737814"/>
              <a:ext cx="1752600" cy="1338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" pitchFamily="50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D1D370A-B9AD-0B74-0F81-6632E501A33E}"/>
                </a:ext>
              </a:extLst>
            </p:cNvPr>
            <p:cNvSpPr/>
            <p:nvPr/>
          </p:nvSpPr>
          <p:spPr>
            <a:xfrm>
              <a:off x="1719079" y="1737814"/>
              <a:ext cx="800100" cy="1338773"/>
            </a:xfrm>
            <a:prstGeom prst="rect">
              <a:avLst/>
            </a:prstGeom>
            <a:solidFill>
              <a:srgbClr val="FB8A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Futura" pitchFamily="50" charset="0"/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65FC085A-E44F-E42F-A242-D13A143F5135}"/>
                </a:ext>
              </a:extLst>
            </p:cNvPr>
            <p:cNvSpPr/>
            <p:nvPr/>
          </p:nvSpPr>
          <p:spPr>
            <a:xfrm rot="5400000">
              <a:off x="2438650" y="2342144"/>
              <a:ext cx="286251" cy="130114"/>
            </a:xfrm>
            <a:prstGeom prst="triangle">
              <a:avLst/>
            </a:prstGeom>
            <a:solidFill>
              <a:srgbClr val="FB8A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" pitchFamily="50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9B485E2-895F-B454-B87C-F192ECCCFC26}"/>
                </a:ext>
              </a:extLst>
            </p:cNvPr>
            <p:cNvSpPr/>
            <p:nvPr/>
          </p:nvSpPr>
          <p:spPr>
            <a:xfrm>
              <a:off x="695444" y="1558486"/>
              <a:ext cx="1688935" cy="16889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B8A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Futura" pitchFamily="50" charset="0"/>
              </a:endParaRPr>
            </a:p>
          </p:txBody>
        </p:sp>
        <p:pic>
          <p:nvPicPr>
            <p:cNvPr id="85" name="Graphic 84" descr="Clenched Fist with solid fill">
              <a:extLst>
                <a:ext uri="{FF2B5EF4-FFF2-40B4-BE49-F238E27FC236}">
                  <a16:creationId xmlns:a16="http://schemas.microsoft.com/office/drawing/2014/main" id="{FAFAF3F5-FBDE-D62E-C0F2-430AE382F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6656" y="1937151"/>
              <a:ext cx="914400" cy="914400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9086E6E-277F-58BC-DC3E-E39102B7A24D}"/>
              </a:ext>
            </a:extLst>
          </p:cNvPr>
          <p:cNvGrpSpPr/>
          <p:nvPr/>
        </p:nvGrpSpPr>
        <p:grpSpPr>
          <a:xfrm>
            <a:off x="0" y="4159780"/>
            <a:ext cx="2648412" cy="1688935"/>
            <a:chOff x="0" y="4159780"/>
            <a:chExt cx="2648412" cy="1688935"/>
          </a:xfrm>
        </p:grpSpPr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13816B9F-5206-D710-096C-B9CD1425C62D}"/>
                </a:ext>
              </a:extLst>
            </p:cNvPr>
            <p:cNvSpPr/>
            <p:nvPr/>
          </p:nvSpPr>
          <p:spPr>
            <a:xfrm rot="5400000">
              <a:off x="2440229" y="4939191"/>
              <a:ext cx="286251" cy="130114"/>
            </a:xfrm>
            <a:prstGeom prst="triangle">
              <a:avLst/>
            </a:prstGeom>
            <a:solidFill>
              <a:srgbClr val="4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" pitchFamily="50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A313761-A2BF-43E4-AA4E-1CB4213CE034}"/>
                </a:ext>
              </a:extLst>
            </p:cNvPr>
            <p:cNvGrpSpPr/>
            <p:nvPr/>
          </p:nvGrpSpPr>
          <p:grpSpPr>
            <a:xfrm>
              <a:off x="0" y="4159780"/>
              <a:ext cx="2519179" cy="1688935"/>
              <a:chOff x="0" y="4159780"/>
              <a:chExt cx="2519179" cy="168893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4698AD1-9498-1AAC-91C1-26A69F1EF2D0}"/>
                  </a:ext>
                </a:extLst>
              </p:cNvPr>
              <p:cNvSpPr/>
              <p:nvPr/>
            </p:nvSpPr>
            <p:spPr>
              <a:xfrm>
                <a:off x="0" y="4334861"/>
                <a:ext cx="1752600" cy="13387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utura" pitchFamily="50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3F37AF5-9D1D-17A9-C0EA-402C2024AE71}"/>
                  </a:ext>
                </a:extLst>
              </p:cNvPr>
              <p:cNvSpPr/>
              <p:nvPr/>
            </p:nvSpPr>
            <p:spPr>
              <a:xfrm>
                <a:off x="1719079" y="4334861"/>
                <a:ext cx="800100" cy="1338773"/>
              </a:xfrm>
              <a:prstGeom prst="rect">
                <a:avLst/>
              </a:prstGeom>
              <a:solidFill>
                <a:srgbClr val="468C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Futura" pitchFamily="50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B8CC6D8-BF64-119D-558B-5C97640B9329}"/>
                  </a:ext>
                </a:extLst>
              </p:cNvPr>
              <p:cNvSpPr/>
              <p:nvPr/>
            </p:nvSpPr>
            <p:spPr>
              <a:xfrm>
                <a:off x="695444" y="4159780"/>
                <a:ext cx="1688935" cy="16889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468C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Futura" pitchFamily="50" charset="0"/>
                </a:endParaRPr>
              </a:p>
            </p:txBody>
          </p:sp>
          <p:pic>
            <p:nvPicPr>
              <p:cNvPr id="87" name="Graphic 86" descr="Group with solid fill">
                <a:extLst>
                  <a:ext uri="{FF2B5EF4-FFF2-40B4-BE49-F238E27FC236}">
                    <a16:creationId xmlns:a16="http://schemas.microsoft.com/office/drawing/2014/main" id="{D0056532-4A36-0BD8-8E1A-D63F6EA5F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612" y="4557009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80537BC-1DCE-EBC6-ACD0-4720C214EF8F}"/>
              </a:ext>
            </a:extLst>
          </p:cNvPr>
          <p:cNvGrpSpPr/>
          <p:nvPr/>
        </p:nvGrpSpPr>
        <p:grpSpPr>
          <a:xfrm>
            <a:off x="9624119" y="1566071"/>
            <a:ext cx="2567881" cy="1688935"/>
            <a:chOff x="9624119" y="1566071"/>
            <a:chExt cx="2567881" cy="16889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E4E9935-8BF8-997A-184F-5EE49C8436E8}"/>
                </a:ext>
              </a:extLst>
            </p:cNvPr>
            <p:cNvSpPr/>
            <p:nvPr/>
          </p:nvSpPr>
          <p:spPr>
            <a:xfrm>
              <a:off x="9753741" y="1737814"/>
              <a:ext cx="800100" cy="1338773"/>
            </a:xfrm>
            <a:prstGeom prst="rect">
              <a:avLst/>
            </a:prstGeom>
            <a:solidFill>
              <a:srgbClr val="015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Futura" pitchFamily="50" charset="0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E30DB8E0-9431-BB97-D5D5-3080CDE75DD9}"/>
                </a:ext>
              </a:extLst>
            </p:cNvPr>
            <p:cNvSpPr/>
            <p:nvPr/>
          </p:nvSpPr>
          <p:spPr>
            <a:xfrm rot="16200000">
              <a:off x="9546050" y="2342143"/>
              <a:ext cx="286251" cy="130114"/>
            </a:xfrm>
            <a:prstGeom prst="triangle">
              <a:avLst/>
            </a:prstGeom>
            <a:solidFill>
              <a:srgbClr val="015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" pitchFamily="50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613A8A1-479C-1D5D-018B-C996245DF04D}"/>
                </a:ext>
              </a:extLst>
            </p:cNvPr>
            <p:cNvSpPr/>
            <p:nvPr/>
          </p:nvSpPr>
          <p:spPr>
            <a:xfrm>
              <a:off x="10439399" y="1737814"/>
              <a:ext cx="1752601" cy="1338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" pitchFamily="50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2D50917-26B5-D841-7CDA-F0EF56C6043D}"/>
                </a:ext>
              </a:extLst>
            </p:cNvPr>
            <p:cNvSpPr/>
            <p:nvPr/>
          </p:nvSpPr>
          <p:spPr>
            <a:xfrm>
              <a:off x="9889334" y="1566071"/>
              <a:ext cx="1688935" cy="16889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15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Futura" pitchFamily="50" charset="0"/>
              </a:endParaRPr>
            </a:p>
          </p:txBody>
        </p:sp>
        <p:pic>
          <p:nvPicPr>
            <p:cNvPr id="89" name="Graphic 88" descr="Lightbulb with solid fill">
              <a:extLst>
                <a:ext uri="{FF2B5EF4-FFF2-40B4-BE49-F238E27FC236}">
                  <a16:creationId xmlns:a16="http://schemas.microsoft.com/office/drawing/2014/main" id="{68E10304-C819-F65D-71AF-98C8443BF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04298" y="194575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01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Sponsorship Tiers Overview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65E8CAE-8AE8-0D6F-EE8F-710B2986AF3E}"/>
              </a:ext>
            </a:extLst>
          </p:cNvPr>
          <p:cNvGrpSpPr/>
          <p:nvPr/>
        </p:nvGrpSpPr>
        <p:grpSpPr>
          <a:xfrm>
            <a:off x="609687" y="3389070"/>
            <a:ext cx="2382633" cy="2926446"/>
            <a:chOff x="609687" y="3389070"/>
            <a:chExt cx="2382633" cy="292644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C789309-55D0-9E38-8A61-C07235A85C0E}"/>
                </a:ext>
              </a:extLst>
            </p:cNvPr>
            <p:cNvGrpSpPr/>
            <p:nvPr/>
          </p:nvGrpSpPr>
          <p:grpSpPr>
            <a:xfrm>
              <a:off x="695112" y="3389070"/>
              <a:ext cx="2135862" cy="1352042"/>
              <a:chOff x="695112" y="3389070"/>
              <a:chExt cx="2135862" cy="1352042"/>
            </a:xfrm>
            <a:solidFill>
              <a:srgbClr val="CD7F32"/>
            </a:solidFill>
          </p:grpSpPr>
          <p:sp>
            <p:nvSpPr>
              <p:cNvPr id="54" name="Google Shape;209;p16"/>
              <p:cNvSpPr/>
              <p:nvPr/>
            </p:nvSpPr>
            <p:spPr>
              <a:xfrm>
                <a:off x="695112" y="3516545"/>
                <a:ext cx="1924288" cy="1224567"/>
              </a:xfrm>
              <a:custGeom>
                <a:avLst/>
                <a:gdLst/>
                <a:ahLst/>
                <a:cxnLst/>
                <a:rect l="l" t="t" r="r" b="b"/>
                <a:pathLst>
                  <a:path w="44939" h="28598" extrusionOk="0">
                    <a:moveTo>
                      <a:pt x="43830" y="0"/>
                    </a:moveTo>
                    <a:lnTo>
                      <a:pt x="2945" y="11876"/>
                    </a:lnTo>
                    <a:cubicBezTo>
                      <a:pt x="1204" y="12383"/>
                      <a:pt x="0" y="13998"/>
                      <a:pt x="0" y="15803"/>
                    </a:cubicBezTo>
                    <a:lnTo>
                      <a:pt x="0" y="28597"/>
                    </a:lnTo>
                    <a:lnTo>
                      <a:pt x="3991" y="28597"/>
                    </a:lnTo>
                    <a:lnTo>
                      <a:pt x="3991" y="17767"/>
                    </a:lnTo>
                    <a:cubicBezTo>
                      <a:pt x="3991" y="16563"/>
                      <a:pt x="4782" y="15487"/>
                      <a:pt x="5922" y="15170"/>
                    </a:cubicBezTo>
                    <a:lnTo>
                      <a:pt x="44939" y="3832"/>
                    </a:lnTo>
                    <a:lnTo>
                      <a:pt x="438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55" name="Google Shape;210;p16"/>
              <p:cNvSpPr/>
              <p:nvPr/>
            </p:nvSpPr>
            <p:spPr>
              <a:xfrm>
                <a:off x="2455271" y="3389070"/>
                <a:ext cx="375703" cy="46789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0927" extrusionOk="0">
                    <a:moveTo>
                      <a:pt x="1" y="1"/>
                    </a:moveTo>
                    <a:lnTo>
                      <a:pt x="3199" y="10926"/>
                    </a:lnTo>
                    <a:lnTo>
                      <a:pt x="8773" y="3389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56" name="Google Shape;211;p16"/>
            <p:cNvSpPr/>
            <p:nvPr/>
          </p:nvSpPr>
          <p:spPr>
            <a:xfrm>
              <a:off x="609687" y="3976260"/>
              <a:ext cx="2297208" cy="2339256"/>
            </a:xfrm>
            <a:custGeom>
              <a:avLst/>
              <a:gdLst/>
              <a:ahLst/>
              <a:cxnLst/>
              <a:rect l="l" t="t" r="r" b="b"/>
              <a:pathLst>
                <a:path w="53648" h="54630" extrusionOk="0">
                  <a:moveTo>
                    <a:pt x="48237" y="1"/>
                  </a:moveTo>
                  <a:cubicBezTo>
                    <a:pt x="47735" y="1"/>
                    <a:pt x="47223" y="72"/>
                    <a:pt x="46712" y="222"/>
                  </a:cubicBezTo>
                  <a:lnTo>
                    <a:pt x="3927" y="12668"/>
                  </a:lnTo>
                  <a:cubicBezTo>
                    <a:pt x="1615" y="13333"/>
                    <a:pt x="0" y="15455"/>
                    <a:pt x="0" y="17861"/>
                  </a:cubicBezTo>
                  <a:lnTo>
                    <a:pt x="0" y="48929"/>
                  </a:lnTo>
                  <a:cubicBezTo>
                    <a:pt x="0" y="52064"/>
                    <a:pt x="2565" y="54629"/>
                    <a:pt x="5701" y="54629"/>
                  </a:cubicBezTo>
                  <a:lnTo>
                    <a:pt x="47947" y="54629"/>
                  </a:lnTo>
                  <a:cubicBezTo>
                    <a:pt x="51082" y="54629"/>
                    <a:pt x="53647" y="52096"/>
                    <a:pt x="53647" y="48929"/>
                  </a:cubicBezTo>
                  <a:lnTo>
                    <a:pt x="53647" y="5447"/>
                  </a:lnTo>
                  <a:cubicBezTo>
                    <a:pt x="53647" y="2345"/>
                    <a:pt x="51120" y="1"/>
                    <a:pt x="48237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57" name="Google Shape;212;p16"/>
            <p:cNvSpPr/>
            <p:nvPr/>
          </p:nvSpPr>
          <p:spPr>
            <a:xfrm>
              <a:off x="1112779" y="5952017"/>
              <a:ext cx="1291023" cy="363499"/>
            </a:xfrm>
            <a:custGeom>
              <a:avLst/>
              <a:gdLst/>
              <a:ahLst/>
              <a:cxnLst/>
              <a:rect l="l" t="t" r="r" b="b"/>
              <a:pathLst>
                <a:path w="30150" h="8489" extrusionOk="0">
                  <a:moveTo>
                    <a:pt x="5511" y="1"/>
                  </a:moveTo>
                  <a:cubicBezTo>
                    <a:pt x="3991" y="1"/>
                    <a:pt x="2661" y="951"/>
                    <a:pt x="2154" y="2376"/>
                  </a:cubicBezTo>
                  <a:lnTo>
                    <a:pt x="0" y="8488"/>
                  </a:lnTo>
                  <a:lnTo>
                    <a:pt x="30149" y="8488"/>
                  </a:lnTo>
                  <a:lnTo>
                    <a:pt x="27996" y="2376"/>
                  </a:lnTo>
                  <a:cubicBezTo>
                    <a:pt x="27489" y="951"/>
                    <a:pt x="26159" y="1"/>
                    <a:pt x="24639" y="1"/>
                  </a:cubicBezTo>
                  <a:close/>
                </a:path>
              </a:pathLst>
            </a:custGeom>
            <a:solidFill>
              <a:srgbClr val="CD7F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1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99" name="Google Shape;237;p16"/>
            <p:cNvSpPr txBox="1"/>
            <p:nvPr/>
          </p:nvSpPr>
          <p:spPr>
            <a:xfrm>
              <a:off x="687120" y="4440951"/>
              <a:ext cx="23052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CD7F32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Bronze</a:t>
              </a:r>
              <a:endParaRPr b="1" dirty="0">
                <a:solidFill>
                  <a:srgbClr val="CD7F32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0" name="Google Shape;238;p16"/>
            <p:cNvSpPr txBox="1"/>
            <p:nvPr/>
          </p:nvSpPr>
          <p:spPr>
            <a:xfrm>
              <a:off x="695112" y="4825099"/>
              <a:ext cx="2219788" cy="93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Basic support for essential programs and initiatives.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F45D3E9-3270-F1D7-1469-91BADB08660E}"/>
              </a:ext>
            </a:extLst>
          </p:cNvPr>
          <p:cNvGrpSpPr/>
          <p:nvPr/>
        </p:nvGrpSpPr>
        <p:grpSpPr>
          <a:xfrm>
            <a:off x="3503505" y="2656805"/>
            <a:ext cx="2389298" cy="3658711"/>
            <a:chOff x="3503505" y="2656805"/>
            <a:chExt cx="2389298" cy="3658711"/>
          </a:xfrm>
        </p:grpSpPr>
        <p:sp>
          <p:nvSpPr>
            <p:cNvPr id="52" name="Google Shape;224;p16"/>
            <p:cNvSpPr/>
            <p:nvPr/>
          </p:nvSpPr>
          <p:spPr>
            <a:xfrm>
              <a:off x="3503505" y="3232305"/>
              <a:ext cx="2295880" cy="3083211"/>
            </a:xfrm>
            <a:custGeom>
              <a:avLst/>
              <a:gdLst/>
              <a:ahLst/>
              <a:cxnLst/>
              <a:rect l="l" t="t" r="r" b="b"/>
              <a:pathLst>
                <a:path w="53617" h="72004" extrusionOk="0">
                  <a:moveTo>
                    <a:pt x="48171" y="1"/>
                  </a:moveTo>
                  <a:cubicBezTo>
                    <a:pt x="47681" y="1"/>
                    <a:pt x="47180" y="68"/>
                    <a:pt x="46681" y="210"/>
                  </a:cubicBezTo>
                  <a:lnTo>
                    <a:pt x="3896" y="12656"/>
                  </a:lnTo>
                  <a:cubicBezTo>
                    <a:pt x="1584" y="13321"/>
                    <a:pt x="1" y="15442"/>
                    <a:pt x="1" y="17881"/>
                  </a:cubicBezTo>
                  <a:lnTo>
                    <a:pt x="1" y="66303"/>
                  </a:lnTo>
                  <a:cubicBezTo>
                    <a:pt x="1" y="69438"/>
                    <a:pt x="2534" y="72003"/>
                    <a:pt x="5670" y="72003"/>
                  </a:cubicBezTo>
                  <a:lnTo>
                    <a:pt x="47916" y="72003"/>
                  </a:lnTo>
                  <a:cubicBezTo>
                    <a:pt x="51051" y="72003"/>
                    <a:pt x="53617" y="69438"/>
                    <a:pt x="53617" y="66303"/>
                  </a:cubicBezTo>
                  <a:lnTo>
                    <a:pt x="53617" y="5435"/>
                  </a:lnTo>
                  <a:cubicBezTo>
                    <a:pt x="53617" y="2347"/>
                    <a:pt x="51068" y="1"/>
                    <a:pt x="48171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Futura" pitchFamily="50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0D6B1F4-F650-CA09-EC52-8E505727E830}"/>
                </a:ext>
              </a:extLst>
            </p:cNvPr>
            <p:cNvGrpSpPr/>
            <p:nvPr/>
          </p:nvGrpSpPr>
          <p:grpSpPr>
            <a:xfrm>
              <a:off x="3587603" y="2656805"/>
              <a:ext cx="2211783" cy="1209665"/>
              <a:chOff x="3587603" y="2656805"/>
              <a:chExt cx="2211783" cy="1209665"/>
            </a:xfrm>
            <a:solidFill>
              <a:srgbClr val="C0C0C0"/>
            </a:solidFill>
          </p:grpSpPr>
          <p:sp>
            <p:nvSpPr>
              <p:cNvPr id="192" name="Google Shape;222;p16"/>
              <p:cNvSpPr/>
              <p:nvPr/>
            </p:nvSpPr>
            <p:spPr>
              <a:xfrm>
                <a:off x="3587603" y="2721891"/>
                <a:ext cx="2078911" cy="1144579"/>
              </a:xfrm>
              <a:custGeom>
                <a:avLst/>
                <a:gdLst/>
                <a:ahLst/>
                <a:cxnLst/>
                <a:rect l="l" t="t" r="r" b="b"/>
                <a:pathLst>
                  <a:path w="48550" h="26730" extrusionOk="0">
                    <a:moveTo>
                      <a:pt x="47441" y="0"/>
                    </a:moveTo>
                    <a:lnTo>
                      <a:pt x="2946" y="12953"/>
                    </a:lnTo>
                    <a:cubicBezTo>
                      <a:pt x="1204" y="13460"/>
                      <a:pt x="0" y="15043"/>
                      <a:pt x="0" y="16880"/>
                    </a:cubicBezTo>
                    <a:lnTo>
                      <a:pt x="0" y="26729"/>
                    </a:lnTo>
                    <a:lnTo>
                      <a:pt x="3991" y="26729"/>
                    </a:lnTo>
                    <a:lnTo>
                      <a:pt x="3991" y="18812"/>
                    </a:lnTo>
                    <a:cubicBezTo>
                      <a:pt x="3991" y="17608"/>
                      <a:pt x="4782" y="16563"/>
                      <a:pt x="5922" y="16215"/>
                    </a:cubicBezTo>
                    <a:lnTo>
                      <a:pt x="48549" y="3832"/>
                    </a:lnTo>
                    <a:lnTo>
                      <a:pt x="474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193" name="Google Shape;223;p16"/>
              <p:cNvSpPr/>
              <p:nvPr/>
            </p:nvSpPr>
            <p:spPr>
              <a:xfrm>
                <a:off x="5533559" y="2656805"/>
                <a:ext cx="265827" cy="330913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7728" extrusionOk="0">
                    <a:moveTo>
                      <a:pt x="0" y="0"/>
                    </a:moveTo>
                    <a:lnTo>
                      <a:pt x="2249" y="7728"/>
                    </a:lnTo>
                    <a:lnTo>
                      <a:pt x="6208" y="23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194" name="Google Shape;225;p16"/>
            <p:cNvSpPr/>
            <p:nvPr/>
          </p:nvSpPr>
          <p:spPr>
            <a:xfrm>
              <a:off x="3961187" y="5952017"/>
              <a:ext cx="1291023" cy="363499"/>
            </a:xfrm>
            <a:custGeom>
              <a:avLst/>
              <a:gdLst/>
              <a:ahLst/>
              <a:cxnLst/>
              <a:rect l="l" t="t" r="r" b="b"/>
              <a:pathLst>
                <a:path w="30150" h="8489" extrusionOk="0">
                  <a:moveTo>
                    <a:pt x="5511" y="1"/>
                  </a:moveTo>
                  <a:cubicBezTo>
                    <a:pt x="3991" y="1"/>
                    <a:pt x="2661" y="951"/>
                    <a:pt x="2154" y="2376"/>
                  </a:cubicBezTo>
                  <a:lnTo>
                    <a:pt x="0" y="8488"/>
                  </a:lnTo>
                  <a:lnTo>
                    <a:pt x="30149" y="8488"/>
                  </a:lnTo>
                  <a:lnTo>
                    <a:pt x="27996" y="2376"/>
                  </a:lnTo>
                  <a:cubicBezTo>
                    <a:pt x="27489" y="951"/>
                    <a:pt x="26159" y="1"/>
                    <a:pt x="24639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2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1" name="Google Shape;246;p16"/>
            <p:cNvSpPr/>
            <p:nvPr/>
          </p:nvSpPr>
          <p:spPr>
            <a:xfrm>
              <a:off x="4539578" y="4159315"/>
              <a:ext cx="222407" cy="25820"/>
            </a:xfrm>
            <a:custGeom>
              <a:avLst/>
              <a:gdLst/>
              <a:ahLst/>
              <a:cxnLst/>
              <a:rect l="l" t="t" r="r" b="b"/>
              <a:pathLst>
                <a:path w="5194" h="603" extrusionOk="0">
                  <a:moveTo>
                    <a:pt x="5130" y="1"/>
                  </a:moveTo>
                  <a:lnTo>
                    <a:pt x="63" y="476"/>
                  </a:lnTo>
                  <a:cubicBezTo>
                    <a:pt x="32" y="476"/>
                    <a:pt x="0" y="507"/>
                    <a:pt x="0" y="539"/>
                  </a:cubicBezTo>
                  <a:cubicBezTo>
                    <a:pt x="0" y="571"/>
                    <a:pt x="32" y="602"/>
                    <a:pt x="63" y="602"/>
                  </a:cubicBezTo>
                  <a:lnTo>
                    <a:pt x="95" y="602"/>
                  </a:lnTo>
                  <a:lnTo>
                    <a:pt x="5130" y="127"/>
                  </a:lnTo>
                  <a:cubicBezTo>
                    <a:pt x="5162" y="127"/>
                    <a:pt x="5194" y="96"/>
                    <a:pt x="5194" y="64"/>
                  </a:cubicBezTo>
                  <a:cubicBezTo>
                    <a:pt x="5194" y="32"/>
                    <a:pt x="5162" y="1"/>
                    <a:pt x="5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202" name="Google Shape;247;p16"/>
            <p:cNvSpPr/>
            <p:nvPr/>
          </p:nvSpPr>
          <p:spPr>
            <a:xfrm>
              <a:off x="4539578" y="4210314"/>
              <a:ext cx="222407" cy="26335"/>
            </a:xfrm>
            <a:custGeom>
              <a:avLst/>
              <a:gdLst/>
              <a:ahLst/>
              <a:cxnLst/>
              <a:rect l="l" t="t" r="r" b="b"/>
              <a:pathLst>
                <a:path w="5194" h="615" extrusionOk="0">
                  <a:moveTo>
                    <a:pt x="5155" y="1"/>
                  </a:moveTo>
                  <a:cubicBezTo>
                    <a:pt x="5147" y="1"/>
                    <a:pt x="5139" y="4"/>
                    <a:pt x="5130" y="13"/>
                  </a:cubicBezTo>
                  <a:lnTo>
                    <a:pt x="63" y="488"/>
                  </a:lnTo>
                  <a:cubicBezTo>
                    <a:pt x="32" y="488"/>
                    <a:pt x="0" y="520"/>
                    <a:pt x="0" y="551"/>
                  </a:cubicBezTo>
                  <a:cubicBezTo>
                    <a:pt x="0" y="583"/>
                    <a:pt x="32" y="615"/>
                    <a:pt x="63" y="615"/>
                  </a:cubicBezTo>
                  <a:lnTo>
                    <a:pt x="95" y="615"/>
                  </a:lnTo>
                  <a:lnTo>
                    <a:pt x="5130" y="140"/>
                  </a:lnTo>
                  <a:cubicBezTo>
                    <a:pt x="5162" y="140"/>
                    <a:pt x="5194" y="108"/>
                    <a:pt x="5194" y="76"/>
                  </a:cubicBezTo>
                  <a:cubicBezTo>
                    <a:pt x="5194" y="30"/>
                    <a:pt x="5177" y="1"/>
                    <a:pt x="5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203" name="Google Shape;248;p16"/>
            <p:cNvSpPr/>
            <p:nvPr/>
          </p:nvSpPr>
          <p:spPr>
            <a:xfrm>
              <a:off x="4553108" y="4261014"/>
              <a:ext cx="207548" cy="25820"/>
            </a:xfrm>
            <a:custGeom>
              <a:avLst/>
              <a:gdLst/>
              <a:ahLst/>
              <a:cxnLst/>
              <a:rect l="l" t="t" r="r" b="b"/>
              <a:pathLst>
                <a:path w="4847" h="603" extrusionOk="0">
                  <a:moveTo>
                    <a:pt x="4751" y="1"/>
                  </a:moveTo>
                  <a:lnTo>
                    <a:pt x="64" y="444"/>
                  </a:lnTo>
                  <a:cubicBezTo>
                    <a:pt x="32" y="444"/>
                    <a:pt x="1" y="507"/>
                    <a:pt x="1" y="539"/>
                  </a:cubicBezTo>
                  <a:cubicBezTo>
                    <a:pt x="1" y="571"/>
                    <a:pt x="32" y="602"/>
                    <a:pt x="64" y="602"/>
                  </a:cubicBezTo>
                  <a:lnTo>
                    <a:pt x="4783" y="159"/>
                  </a:lnTo>
                  <a:cubicBezTo>
                    <a:pt x="4814" y="159"/>
                    <a:pt x="4846" y="127"/>
                    <a:pt x="4846" y="64"/>
                  </a:cubicBezTo>
                  <a:cubicBezTo>
                    <a:pt x="4846" y="32"/>
                    <a:pt x="4783" y="1"/>
                    <a:pt x="4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204" name="Google Shape;251;p16"/>
            <p:cNvSpPr txBox="1"/>
            <p:nvPr/>
          </p:nvSpPr>
          <p:spPr>
            <a:xfrm>
              <a:off x="3587603" y="3671729"/>
              <a:ext cx="23052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C0C0C0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Platinum</a:t>
              </a:r>
              <a:endParaRPr b="1" dirty="0">
                <a:solidFill>
                  <a:srgbClr val="C0C0C0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5" name="Google Shape;252;p16"/>
            <p:cNvSpPr txBox="1"/>
            <p:nvPr/>
          </p:nvSpPr>
          <p:spPr>
            <a:xfrm>
              <a:off x="3734312" y="4220477"/>
              <a:ext cx="2014600" cy="1530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Elevated support with exclusive benefits and prominent brand recognition.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5B27A49-53FC-1915-BAE3-E7444F102D07}"/>
              </a:ext>
            </a:extLst>
          </p:cNvPr>
          <p:cNvGrpSpPr/>
          <p:nvPr/>
        </p:nvGrpSpPr>
        <p:grpSpPr>
          <a:xfrm>
            <a:off x="6396039" y="1912337"/>
            <a:ext cx="2369031" cy="4403181"/>
            <a:chOff x="6396039" y="1912337"/>
            <a:chExt cx="2369031" cy="440318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D64A586-5F2C-6BF6-6386-1CDAE7EDB60E}"/>
                </a:ext>
              </a:extLst>
            </p:cNvPr>
            <p:cNvGrpSpPr/>
            <p:nvPr/>
          </p:nvGrpSpPr>
          <p:grpSpPr>
            <a:xfrm>
              <a:off x="6480095" y="1912337"/>
              <a:ext cx="2211781" cy="1209620"/>
              <a:chOff x="6480095" y="1912337"/>
              <a:chExt cx="2211781" cy="1209620"/>
            </a:xfrm>
            <a:solidFill>
              <a:srgbClr val="FFD700"/>
            </a:solidFill>
          </p:grpSpPr>
          <p:sp>
            <p:nvSpPr>
              <p:cNvPr id="59" name="Google Shape;218;p16"/>
              <p:cNvSpPr/>
              <p:nvPr/>
            </p:nvSpPr>
            <p:spPr>
              <a:xfrm>
                <a:off x="6480095" y="1971984"/>
                <a:ext cx="2101948" cy="1149973"/>
              </a:xfrm>
              <a:custGeom>
                <a:avLst/>
                <a:gdLst/>
                <a:ahLst/>
                <a:cxnLst/>
                <a:rect l="l" t="t" r="r" b="b"/>
                <a:pathLst>
                  <a:path w="49088" h="26856" extrusionOk="0">
                    <a:moveTo>
                      <a:pt x="47979" y="1"/>
                    </a:moveTo>
                    <a:lnTo>
                      <a:pt x="2946" y="13080"/>
                    </a:lnTo>
                    <a:cubicBezTo>
                      <a:pt x="1204" y="13587"/>
                      <a:pt x="0" y="15170"/>
                      <a:pt x="0" y="17007"/>
                    </a:cubicBezTo>
                    <a:lnTo>
                      <a:pt x="0" y="26856"/>
                    </a:lnTo>
                    <a:lnTo>
                      <a:pt x="3991" y="26856"/>
                    </a:lnTo>
                    <a:lnTo>
                      <a:pt x="3991" y="18939"/>
                    </a:lnTo>
                    <a:cubicBezTo>
                      <a:pt x="3991" y="17735"/>
                      <a:pt x="4783" y="16690"/>
                      <a:pt x="5923" y="16342"/>
                    </a:cubicBezTo>
                    <a:lnTo>
                      <a:pt x="49088" y="3801"/>
                    </a:lnTo>
                    <a:lnTo>
                      <a:pt x="47979" y="1"/>
                    </a:lnTo>
                    <a:close/>
                  </a:path>
                </a:pathLst>
              </a:custGeom>
              <a:solidFill>
                <a:srgbClr val="E5E4E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60" name="Google Shape;219;p16"/>
              <p:cNvSpPr/>
              <p:nvPr/>
            </p:nvSpPr>
            <p:spPr>
              <a:xfrm>
                <a:off x="8426049" y="1912337"/>
                <a:ext cx="265827" cy="330913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7728" extrusionOk="0">
                    <a:moveTo>
                      <a:pt x="1" y="0"/>
                    </a:moveTo>
                    <a:lnTo>
                      <a:pt x="2281" y="7727"/>
                    </a:lnTo>
                    <a:lnTo>
                      <a:pt x="6208" y="23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5E4E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61" name="Google Shape;220;p16"/>
            <p:cNvSpPr/>
            <p:nvPr/>
          </p:nvSpPr>
          <p:spPr>
            <a:xfrm>
              <a:off x="6396039" y="2488651"/>
              <a:ext cx="2295837" cy="3826867"/>
            </a:xfrm>
            <a:custGeom>
              <a:avLst/>
              <a:gdLst/>
              <a:ahLst/>
              <a:cxnLst/>
              <a:rect l="l" t="t" r="r" b="b"/>
              <a:pathLst>
                <a:path w="53616" h="89371" extrusionOk="0">
                  <a:moveTo>
                    <a:pt x="48206" y="1"/>
                  </a:moveTo>
                  <a:cubicBezTo>
                    <a:pt x="47704" y="1"/>
                    <a:pt x="47192" y="72"/>
                    <a:pt x="46680" y="222"/>
                  </a:cubicBezTo>
                  <a:lnTo>
                    <a:pt x="3895" y="12668"/>
                  </a:lnTo>
                  <a:cubicBezTo>
                    <a:pt x="1583" y="13333"/>
                    <a:pt x="0" y="15455"/>
                    <a:pt x="0" y="17862"/>
                  </a:cubicBezTo>
                  <a:lnTo>
                    <a:pt x="0" y="83670"/>
                  </a:lnTo>
                  <a:cubicBezTo>
                    <a:pt x="0" y="86805"/>
                    <a:pt x="2534" y="89370"/>
                    <a:pt x="5669" y="89370"/>
                  </a:cubicBezTo>
                  <a:lnTo>
                    <a:pt x="47915" y="89370"/>
                  </a:lnTo>
                  <a:cubicBezTo>
                    <a:pt x="51051" y="89370"/>
                    <a:pt x="53616" y="86805"/>
                    <a:pt x="53616" y="83670"/>
                  </a:cubicBezTo>
                  <a:lnTo>
                    <a:pt x="53616" y="5416"/>
                  </a:lnTo>
                  <a:cubicBezTo>
                    <a:pt x="53616" y="2341"/>
                    <a:pt x="51089" y="1"/>
                    <a:pt x="48206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62" name="Google Shape;221;p16"/>
            <p:cNvSpPr/>
            <p:nvPr/>
          </p:nvSpPr>
          <p:spPr>
            <a:xfrm>
              <a:off x="6899131" y="5952017"/>
              <a:ext cx="1289653" cy="363499"/>
            </a:xfrm>
            <a:custGeom>
              <a:avLst/>
              <a:gdLst/>
              <a:ahLst/>
              <a:cxnLst/>
              <a:rect l="l" t="t" r="r" b="b"/>
              <a:pathLst>
                <a:path w="30118" h="8489" extrusionOk="0">
                  <a:moveTo>
                    <a:pt x="5479" y="1"/>
                  </a:moveTo>
                  <a:cubicBezTo>
                    <a:pt x="3991" y="1"/>
                    <a:pt x="2629" y="951"/>
                    <a:pt x="2122" y="2376"/>
                  </a:cubicBezTo>
                  <a:lnTo>
                    <a:pt x="0" y="8488"/>
                  </a:lnTo>
                  <a:lnTo>
                    <a:pt x="30118" y="8488"/>
                  </a:lnTo>
                  <a:lnTo>
                    <a:pt x="27964" y="2376"/>
                  </a:lnTo>
                  <a:cubicBezTo>
                    <a:pt x="27457" y="951"/>
                    <a:pt x="26127" y="1"/>
                    <a:pt x="24607" y="1"/>
                  </a:cubicBezTo>
                  <a:close/>
                </a:path>
              </a:pathLst>
            </a:custGeom>
            <a:solidFill>
              <a:srgbClr val="E5E4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3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6" name="Google Shape;262;p16"/>
            <p:cNvSpPr txBox="1"/>
            <p:nvPr/>
          </p:nvSpPr>
          <p:spPr>
            <a:xfrm>
              <a:off x="6459870" y="2901559"/>
              <a:ext cx="23052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E5E4E2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Silver</a:t>
              </a:r>
              <a:endParaRPr b="1" dirty="0">
                <a:solidFill>
                  <a:srgbClr val="E5E4E2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7" name="Google Shape;263;p16"/>
            <p:cNvSpPr txBox="1"/>
            <p:nvPr/>
          </p:nvSpPr>
          <p:spPr>
            <a:xfrm>
              <a:off x="6599290" y="3594412"/>
              <a:ext cx="2097010" cy="1802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 Mid-level support  offering comprehensive support for initiatives and programs.</a:t>
              </a:r>
              <a:endParaRPr sz="1600" dirty="0">
                <a:latin typeface="Futura" pitchFamily="50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616CF0E-A1C0-7F28-0B93-FCEE6F026817}"/>
              </a:ext>
            </a:extLst>
          </p:cNvPr>
          <p:cNvGrpSpPr/>
          <p:nvPr/>
        </p:nvGrpSpPr>
        <p:grpSpPr>
          <a:xfrm>
            <a:off x="9275560" y="1167824"/>
            <a:ext cx="2308807" cy="5147693"/>
            <a:chOff x="9275560" y="1167824"/>
            <a:chExt cx="2308807" cy="5147693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87392C9-5FC3-B4BA-3330-A7A5A0DEDDAD}"/>
                </a:ext>
              </a:extLst>
            </p:cNvPr>
            <p:cNvGrpSpPr/>
            <p:nvPr/>
          </p:nvGrpSpPr>
          <p:grpSpPr>
            <a:xfrm>
              <a:off x="9372586" y="1167824"/>
              <a:ext cx="2211781" cy="1209665"/>
              <a:chOff x="9372586" y="1167824"/>
              <a:chExt cx="2211781" cy="1209665"/>
            </a:xfrm>
            <a:solidFill>
              <a:srgbClr val="E5E4E2"/>
            </a:solidFill>
          </p:grpSpPr>
          <p:sp>
            <p:nvSpPr>
              <p:cNvPr id="196" name="Google Shape;226;p16"/>
              <p:cNvSpPr/>
              <p:nvPr/>
            </p:nvSpPr>
            <p:spPr>
              <a:xfrm>
                <a:off x="9372586" y="1227516"/>
                <a:ext cx="2101948" cy="1149973"/>
              </a:xfrm>
              <a:custGeom>
                <a:avLst/>
                <a:gdLst/>
                <a:ahLst/>
                <a:cxnLst/>
                <a:rect l="l" t="t" r="r" b="b"/>
                <a:pathLst>
                  <a:path w="49088" h="26856" extrusionOk="0">
                    <a:moveTo>
                      <a:pt x="47979" y="0"/>
                    </a:moveTo>
                    <a:lnTo>
                      <a:pt x="2946" y="13080"/>
                    </a:lnTo>
                    <a:cubicBezTo>
                      <a:pt x="1204" y="13586"/>
                      <a:pt x="1" y="15201"/>
                      <a:pt x="1" y="17007"/>
                    </a:cubicBezTo>
                    <a:lnTo>
                      <a:pt x="1" y="26856"/>
                    </a:lnTo>
                    <a:lnTo>
                      <a:pt x="3991" y="26856"/>
                    </a:lnTo>
                    <a:lnTo>
                      <a:pt x="3991" y="18938"/>
                    </a:lnTo>
                    <a:cubicBezTo>
                      <a:pt x="3991" y="17735"/>
                      <a:pt x="4783" y="16690"/>
                      <a:pt x="5923" y="16373"/>
                    </a:cubicBezTo>
                    <a:lnTo>
                      <a:pt x="49088" y="3801"/>
                    </a:lnTo>
                    <a:lnTo>
                      <a:pt x="47979" y="0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227" name="Google Shape;227;p16"/>
              <p:cNvSpPr/>
              <p:nvPr/>
            </p:nvSpPr>
            <p:spPr>
              <a:xfrm>
                <a:off x="11318540" y="1167824"/>
                <a:ext cx="265827" cy="332283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7760" extrusionOk="0">
                    <a:moveTo>
                      <a:pt x="1" y="1"/>
                    </a:moveTo>
                    <a:lnTo>
                      <a:pt x="2281" y="7760"/>
                    </a:lnTo>
                    <a:lnTo>
                      <a:pt x="6208" y="24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197" name="Google Shape;228;p16"/>
            <p:cNvSpPr/>
            <p:nvPr/>
          </p:nvSpPr>
          <p:spPr>
            <a:xfrm>
              <a:off x="9288530" y="1744182"/>
              <a:ext cx="2295837" cy="4571335"/>
            </a:xfrm>
            <a:custGeom>
              <a:avLst/>
              <a:gdLst/>
              <a:ahLst/>
              <a:cxnLst/>
              <a:rect l="l" t="t" r="r" b="b"/>
              <a:pathLst>
                <a:path w="53616" h="106757" extrusionOk="0">
                  <a:moveTo>
                    <a:pt x="48217" y="1"/>
                  </a:moveTo>
                  <a:cubicBezTo>
                    <a:pt x="47713" y="1"/>
                    <a:pt x="47197" y="72"/>
                    <a:pt x="46680" y="222"/>
                  </a:cubicBezTo>
                  <a:lnTo>
                    <a:pt x="3895" y="12668"/>
                  </a:lnTo>
                  <a:cubicBezTo>
                    <a:pt x="1584" y="13333"/>
                    <a:pt x="0" y="15455"/>
                    <a:pt x="0" y="17861"/>
                  </a:cubicBezTo>
                  <a:lnTo>
                    <a:pt x="0" y="101056"/>
                  </a:lnTo>
                  <a:cubicBezTo>
                    <a:pt x="0" y="104191"/>
                    <a:pt x="2534" y="106756"/>
                    <a:pt x="5669" y="106756"/>
                  </a:cubicBezTo>
                  <a:lnTo>
                    <a:pt x="47947" y="106756"/>
                  </a:lnTo>
                  <a:cubicBezTo>
                    <a:pt x="51082" y="106756"/>
                    <a:pt x="53616" y="104191"/>
                    <a:pt x="53616" y="101056"/>
                  </a:cubicBezTo>
                  <a:lnTo>
                    <a:pt x="53616" y="5416"/>
                  </a:lnTo>
                  <a:cubicBezTo>
                    <a:pt x="53616" y="2341"/>
                    <a:pt x="51112" y="1"/>
                    <a:pt x="48217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198" name="Google Shape;229;p16"/>
            <p:cNvSpPr/>
            <p:nvPr/>
          </p:nvSpPr>
          <p:spPr>
            <a:xfrm>
              <a:off x="9791622" y="5952017"/>
              <a:ext cx="1289653" cy="363499"/>
            </a:xfrm>
            <a:custGeom>
              <a:avLst/>
              <a:gdLst/>
              <a:ahLst/>
              <a:cxnLst/>
              <a:rect l="l" t="t" r="r" b="b"/>
              <a:pathLst>
                <a:path w="30118" h="8489" extrusionOk="0">
                  <a:moveTo>
                    <a:pt x="5479" y="1"/>
                  </a:moveTo>
                  <a:cubicBezTo>
                    <a:pt x="3959" y="1"/>
                    <a:pt x="2629" y="951"/>
                    <a:pt x="2122" y="2376"/>
                  </a:cubicBezTo>
                  <a:lnTo>
                    <a:pt x="0" y="8488"/>
                  </a:lnTo>
                  <a:lnTo>
                    <a:pt x="30118" y="8488"/>
                  </a:lnTo>
                  <a:lnTo>
                    <a:pt x="27964" y="2376"/>
                  </a:lnTo>
                  <a:cubicBezTo>
                    <a:pt x="27489" y="951"/>
                    <a:pt x="26127" y="1"/>
                    <a:pt x="24607" y="1"/>
                  </a:cubicBez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4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08" name="Google Shape;264;p16"/>
            <p:cNvSpPr txBox="1"/>
            <p:nvPr/>
          </p:nvSpPr>
          <p:spPr>
            <a:xfrm>
              <a:off x="9275560" y="2255592"/>
              <a:ext cx="22960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FFD700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Gold</a:t>
              </a:r>
              <a:endParaRPr b="1" dirty="0">
                <a:solidFill>
                  <a:srgbClr val="FFD700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213" name="Google Shape;265;p16"/>
            <p:cNvSpPr txBox="1"/>
            <p:nvPr/>
          </p:nvSpPr>
          <p:spPr>
            <a:xfrm>
              <a:off x="9288000" y="2984183"/>
              <a:ext cx="2296000" cy="207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Premium support with exclusive opportunities for brand exposure.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62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Sponsorship Tier 1 - Bronze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280677-340D-DEF2-050F-946B013C4AAB}"/>
              </a:ext>
            </a:extLst>
          </p:cNvPr>
          <p:cNvGrpSpPr/>
          <p:nvPr/>
        </p:nvGrpSpPr>
        <p:grpSpPr>
          <a:xfrm>
            <a:off x="156538" y="3663743"/>
            <a:ext cx="2382633" cy="2926446"/>
            <a:chOff x="156538" y="3663743"/>
            <a:chExt cx="2382633" cy="2926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6B7986-7A66-587B-F802-E7E9043C5F30}"/>
                </a:ext>
              </a:extLst>
            </p:cNvPr>
            <p:cNvGrpSpPr/>
            <p:nvPr/>
          </p:nvGrpSpPr>
          <p:grpSpPr>
            <a:xfrm>
              <a:off x="241963" y="3663743"/>
              <a:ext cx="2135862" cy="1352042"/>
              <a:chOff x="695112" y="3389070"/>
              <a:chExt cx="2135862" cy="1352042"/>
            </a:xfrm>
            <a:solidFill>
              <a:srgbClr val="CD7F32"/>
            </a:solidFill>
          </p:grpSpPr>
          <p:sp>
            <p:nvSpPr>
              <p:cNvPr id="5" name="Google Shape;209;p16">
                <a:extLst>
                  <a:ext uri="{FF2B5EF4-FFF2-40B4-BE49-F238E27FC236}">
                    <a16:creationId xmlns:a16="http://schemas.microsoft.com/office/drawing/2014/main" id="{21115309-17A8-F82F-39AC-EBB62090A505}"/>
                  </a:ext>
                </a:extLst>
              </p:cNvPr>
              <p:cNvSpPr/>
              <p:nvPr/>
            </p:nvSpPr>
            <p:spPr>
              <a:xfrm>
                <a:off x="695112" y="3516545"/>
                <a:ext cx="1924288" cy="1224567"/>
              </a:xfrm>
              <a:custGeom>
                <a:avLst/>
                <a:gdLst/>
                <a:ahLst/>
                <a:cxnLst/>
                <a:rect l="l" t="t" r="r" b="b"/>
                <a:pathLst>
                  <a:path w="44939" h="28598" extrusionOk="0">
                    <a:moveTo>
                      <a:pt x="43830" y="0"/>
                    </a:moveTo>
                    <a:lnTo>
                      <a:pt x="2945" y="11876"/>
                    </a:lnTo>
                    <a:cubicBezTo>
                      <a:pt x="1204" y="12383"/>
                      <a:pt x="0" y="13998"/>
                      <a:pt x="0" y="15803"/>
                    </a:cubicBezTo>
                    <a:lnTo>
                      <a:pt x="0" y="28597"/>
                    </a:lnTo>
                    <a:lnTo>
                      <a:pt x="3991" y="28597"/>
                    </a:lnTo>
                    <a:lnTo>
                      <a:pt x="3991" y="17767"/>
                    </a:lnTo>
                    <a:cubicBezTo>
                      <a:pt x="3991" y="16563"/>
                      <a:pt x="4782" y="15487"/>
                      <a:pt x="5922" y="15170"/>
                    </a:cubicBezTo>
                    <a:lnTo>
                      <a:pt x="44939" y="3832"/>
                    </a:lnTo>
                    <a:lnTo>
                      <a:pt x="438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6" name="Google Shape;210;p16">
                <a:extLst>
                  <a:ext uri="{FF2B5EF4-FFF2-40B4-BE49-F238E27FC236}">
                    <a16:creationId xmlns:a16="http://schemas.microsoft.com/office/drawing/2014/main" id="{70738A60-8BC6-E937-1E35-A27BA61E2BDA}"/>
                  </a:ext>
                </a:extLst>
              </p:cNvPr>
              <p:cNvSpPr/>
              <p:nvPr/>
            </p:nvSpPr>
            <p:spPr>
              <a:xfrm>
                <a:off x="2455271" y="3389070"/>
                <a:ext cx="375703" cy="46789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0927" extrusionOk="0">
                    <a:moveTo>
                      <a:pt x="1" y="1"/>
                    </a:moveTo>
                    <a:lnTo>
                      <a:pt x="3199" y="10926"/>
                    </a:lnTo>
                    <a:lnTo>
                      <a:pt x="8773" y="3389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7" name="Google Shape;211;p16">
              <a:extLst>
                <a:ext uri="{FF2B5EF4-FFF2-40B4-BE49-F238E27FC236}">
                  <a16:creationId xmlns:a16="http://schemas.microsoft.com/office/drawing/2014/main" id="{1D655CEE-454A-BD84-A093-314186C485B3}"/>
                </a:ext>
              </a:extLst>
            </p:cNvPr>
            <p:cNvSpPr/>
            <p:nvPr/>
          </p:nvSpPr>
          <p:spPr>
            <a:xfrm>
              <a:off x="156538" y="4250933"/>
              <a:ext cx="2297208" cy="2339256"/>
            </a:xfrm>
            <a:custGeom>
              <a:avLst/>
              <a:gdLst/>
              <a:ahLst/>
              <a:cxnLst/>
              <a:rect l="l" t="t" r="r" b="b"/>
              <a:pathLst>
                <a:path w="53648" h="54630" extrusionOk="0">
                  <a:moveTo>
                    <a:pt x="48237" y="1"/>
                  </a:moveTo>
                  <a:cubicBezTo>
                    <a:pt x="47735" y="1"/>
                    <a:pt x="47223" y="72"/>
                    <a:pt x="46712" y="222"/>
                  </a:cubicBezTo>
                  <a:lnTo>
                    <a:pt x="3927" y="12668"/>
                  </a:lnTo>
                  <a:cubicBezTo>
                    <a:pt x="1615" y="13333"/>
                    <a:pt x="0" y="15455"/>
                    <a:pt x="0" y="17861"/>
                  </a:cubicBezTo>
                  <a:lnTo>
                    <a:pt x="0" y="48929"/>
                  </a:lnTo>
                  <a:cubicBezTo>
                    <a:pt x="0" y="52064"/>
                    <a:pt x="2565" y="54629"/>
                    <a:pt x="5701" y="54629"/>
                  </a:cubicBezTo>
                  <a:lnTo>
                    <a:pt x="47947" y="54629"/>
                  </a:lnTo>
                  <a:cubicBezTo>
                    <a:pt x="51082" y="54629"/>
                    <a:pt x="53647" y="52096"/>
                    <a:pt x="53647" y="48929"/>
                  </a:cubicBezTo>
                  <a:lnTo>
                    <a:pt x="53647" y="5447"/>
                  </a:lnTo>
                  <a:cubicBezTo>
                    <a:pt x="53647" y="2345"/>
                    <a:pt x="51120" y="1"/>
                    <a:pt x="48237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8" name="Google Shape;212;p16">
              <a:extLst>
                <a:ext uri="{FF2B5EF4-FFF2-40B4-BE49-F238E27FC236}">
                  <a16:creationId xmlns:a16="http://schemas.microsoft.com/office/drawing/2014/main" id="{F9002212-4C4D-FCAE-A83E-CB2A28EA2622}"/>
                </a:ext>
              </a:extLst>
            </p:cNvPr>
            <p:cNvSpPr/>
            <p:nvPr/>
          </p:nvSpPr>
          <p:spPr>
            <a:xfrm>
              <a:off x="659630" y="6226690"/>
              <a:ext cx="1291023" cy="363499"/>
            </a:xfrm>
            <a:custGeom>
              <a:avLst/>
              <a:gdLst/>
              <a:ahLst/>
              <a:cxnLst/>
              <a:rect l="l" t="t" r="r" b="b"/>
              <a:pathLst>
                <a:path w="30150" h="8489" extrusionOk="0">
                  <a:moveTo>
                    <a:pt x="5511" y="1"/>
                  </a:moveTo>
                  <a:cubicBezTo>
                    <a:pt x="3991" y="1"/>
                    <a:pt x="2661" y="951"/>
                    <a:pt x="2154" y="2376"/>
                  </a:cubicBezTo>
                  <a:lnTo>
                    <a:pt x="0" y="8488"/>
                  </a:lnTo>
                  <a:lnTo>
                    <a:pt x="30149" y="8488"/>
                  </a:lnTo>
                  <a:lnTo>
                    <a:pt x="27996" y="2376"/>
                  </a:lnTo>
                  <a:cubicBezTo>
                    <a:pt x="27489" y="951"/>
                    <a:pt x="26159" y="1"/>
                    <a:pt x="24639" y="1"/>
                  </a:cubicBezTo>
                  <a:close/>
                </a:path>
              </a:pathLst>
            </a:custGeom>
            <a:solidFill>
              <a:srgbClr val="CD7F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1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9" name="Google Shape;237;p16">
              <a:extLst>
                <a:ext uri="{FF2B5EF4-FFF2-40B4-BE49-F238E27FC236}">
                  <a16:creationId xmlns:a16="http://schemas.microsoft.com/office/drawing/2014/main" id="{08B25D38-B352-782F-6D64-1E9663B24D63}"/>
                </a:ext>
              </a:extLst>
            </p:cNvPr>
            <p:cNvSpPr txBox="1"/>
            <p:nvPr/>
          </p:nvSpPr>
          <p:spPr>
            <a:xfrm>
              <a:off x="233971" y="4715624"/>
              <a:ext cx="23052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CD7F32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Bronze</a:t>
              </a:r>
              <a:endParaRPr b="1" dirty="0">
                <a:solidFill>
                  <a:srgbClr val="CD7F32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0" name="Google Shape;238;p16">
              <a:extLst>
                <a:ext uri="{FF2B5EF4-FFF2-40B4-BE49-F238E27FC236}">
                  <a16:creationId xmlns:a16="http://schemas.microsoft.com/office/drawing/2014/main" id="{44BF5619-5618-31A2-C627-843F2CDE14BB}"/>
                </a:ext>
              </a:extLst>
            </p:cNvPr>
            <p:cNvSpPr txBox="1"/>
            <p:nvPr/>
          </p:nvSpPr>
          <p:spPr>
            <a:xfrm>
              <a:off x="241963" y="5099772"/>
              <a:ext cx="2219788" cy="93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Basic support for essential programs and initiatives.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34AA1-1704-C17A-13C9-BFF9264D8E9B}"/>
              </a:ext>
            </a:extLst>
          </p:cNvPr>
          <p:cNvSpPr txBox="1"/>
          <p:nvPr/>
        </p:nvSpPr>
        <p:spPr>
          <a:xfrm>
            <a:off x="2964843" y="1699458"/>
            <a:ext cx="899319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Donation Amount: $750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Amenities: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International Press Release: Your company will be featured in our international press release, showcasing your commitment to community empowerment on a global scale.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Digital Program: Gain visibility with your company name and logo featured on our digital program, reaching a wide audience of supporters and stakeholders.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Conference Promotion: Ensure your brand is seen by attendees with a promotional item included in our conference gift bags.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Website Recognition: Enjoy recognition on our conference website, with your company name and logo displayed prominently and linked to your promotional landing page.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Promotional Link: Drive traffic to your business with a dedicated link on our conference website, directing attendees to your promotional landing page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48362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Sponsorship Tier 2 - Platinum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F24B1-B9DB-46FF-3F61-E91C6606E32B}"/>
              </a:ext>
            </a:extLst>
          </p:cNvPr>
          <p:cNvSpPr txBox="1"/>
          <p:nvPr/>
        </p:nvSpPr>
        <p:spPr>
          <a:xfrm>
            <a:off x="2974295" y="1418054"/>
            <a:ext cx="903122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Donation Amount: $2,000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Amenities: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International Press Release: Your company will be prominently featured in our international press release, highlighting your significant contribution to our mission.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Digital Program: Gain maximum visibility with your company name and logo prominently displayed on our digital program, reaching a wide audience of supporters and stakeholders.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Conference Promotion: Ensure your brand stands out with a promotional item included in our conference gift bags.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Website Recognition: Enjoy premium recognition on our conference website, with your company name and logo prominently displayed and linked to your promotional landing page.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Promotional Link: Drive traffic to your business with a dedicated link on our conference website, directing attendees to your promotional landing page for more information.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DBF3B6-D06D-09B4-F321-DBF4F6AC720F}"/>
              </a:ext>
            </a:extLst>
          </p:cNvPr>
          <p:cNvGrpSpPr/>
          <p:nvPr/>
        </p:nvGrpSpPr>
        <p:grpSpPr>
          <a:xfrm>
            <a:off x="0" y="3039360"/>
            <a:ext cx="2389298" cy="3658711"/>
            <a:chOff x="3503505" y="2656805"/>
            <a:chExt cx="2389298" cy="3658711"/>
          </a:xfrm>
        </p:grpSpPr>
        <p:sp>
          <p:nvSpPr>
            <p:cNvPr id="31" name="Google Shape;224;p16">
              <a:extLst>
                <a:ext uri="{FF2B5EF4-FFF2-40B4-BE49-F238E27FC236}">
                  <a16:creationId xmlns:a16="http://schemas.microsoft.com/office/drawing/2014/main" id="{8F5911F1-8866-1C51-3B1F-9D73A44BECB6}"/>
                </a:ext>
              </a:extLst>
            </p:cNvPr>
            <p:cNvSpPr/>
            <p:nvPr/>
          </p:nvSpPr>
          <p:spPr>
            <a:xfrm>
              <a:off x="3503505" y="3232305"/>
              <a:ext cx="2295880" cy="3083211"/>
            </a:xfrm>
            <a:custGeom>
              <a:avLst/>
              <a:gdLst/>
              <a:ahLst/>
              <a:cxnLst/>
              <a:rect l="l" t="t" r="r" b="b"/>
              <a:pathLst>
                <a:path w="53617" h="72004" extrusionOk="0">
                  <a:moveTo>
                    <a:pt x="48171" y="1"/>
                  </a:moveTo>
                  <a:cubicBezTo>
                    <a:pt x="47681" y="1"/>
                    <a:pt x="47180" y="68"/>
                    <a:pt x="46681" y="210"/>
                  </a:cubicBezTo>
                  <a:lnTo>
                    <a:pt x="3896" y="12656"/>
                  </a:lnTo>
                  <a:cubicBezTo>
                    <a:pt x="1584" y="13321"/>
                    <a:pt x="1" y="15442"/>
                    <a:pt x="1" y="17881"/>
                  </a:cubicBezTo>
                  <a:lnTo>
                    <a:pt x="1" y="66303"/>
                  </a:lnTo>
                  <a:cubicBezTo>
                    <a:pt x="1" y="69438"/>
                    <a:pt x="2534" y="72003"/>
                    <a:pt x="5670" y="72003"/>
                  </a:cubicBezTo>
                  <a:lnTo>
                    <a:pt x="47916" y="72003"/>
                  </a:lnTo>
                  <a:cubicBezTo>
                    <a:pt x="51051" y="72003"/>
                    <a:pt x="53617" y="69438"/>
                    <a:pt x="53617" y="66303"/>
                  </a:cubicBezTo>
                  <a:lnTo>
                    <a:pt x="53617" y="5435"/>
                  </a:lnTo>
                  <a:cubicBezTo>
                    <a:pt x="53617" y="2347"/>
                    <a:pt x="51068" y="1"/>
                    <a:pt x="48171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Futura" pitchFamily="50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E70D44B-FBE6-8791-C1D5-25857A406F28}"/>
                </a:ext>
              </a:extLst>
            </p:cNvPr>
            <p:cNvGrpSpPr/>
            <p:nvPr/>
          </p:nvGrpSpPr>
          <p:grpSpPr>
            <a:xfrm>
              <a:off x="3587603" y="2656805"/>
              <a:ext cx="2211783" cy="1209665"/>
              <a:chOff x="3587603" y="2656805"/>
              <a:chExt cx="2211783" cy="1209665"/>
            </a:xfrm>
            <a:solidFill>
              <a:srgbClr val="C0C0C0"/>
            </a:solidFill>
          </p:grpSpPr>
          <p:sp>
            <p:nvSpPr>
              <p:cNvPr id="39" name="Google Shape;222;p16">
                <a:extLst>
                  <a:ext uri="{FF2B5EF4-FFF2-40B4-BE49-F238E27FC236}">
                    <a16:creationId xmlns:a16="http://schemas.microsoft.com/office/drawing/2014/main" id="{589EC8AA-DC31-9925-57AE-4A2497DEA323}"/>
                  </a:ext>
                </a:extLst>
              </p:cNvPr>
              <p:cNvSpPr/>
              <p:nvPr/>
            </p:nvSpPr>
            <p:spPr>
              <a:xfrm>
                <a:off x="3587603" y="2721891"/>
                <a:ext cx="2078911" cy="1144579"/>
              </a:xfrm>
              <a:custGeom>
                <a:avLst/>
                <a:gdLst/>
                <a:ahLst/>
                <a:cxnLst/>
                <a:rect l="l" t="t" r="r" b="b"/>
                <a:pathLst>
                  <a:path w="48550" h="26730" extrusionOk="0">
                    <a:moveTo>
                      <a:pt x="47441" y="0"/>
                    </a:moveTo>
                    <a:lnTo>
                      <a:pt x="2946" y="12953"/>
                    </a:lnTo>
                    <a:cubicBezTo>
                      <a:pt x="1204" y="13460"/>
                      <a:pt x="0" y="15043"/>
                      <a:pt x="0" y="16880"/>
                    </a:cubicBezTo>
                    <a:lnTo>
                      <a:pt x="0" y="26729"/>
                    </a:lnTo>
                    <a:lnTo>
                      <a:pt x="3991" y="26729"/>
                    </a:lnTo>
                    <a:lnTo>
                      <a:pt x="3991" y="18812"/>
                    </a:lnTo>
                    <a:cubicBezTo>
                      <a:pt x="3991" y="17608"/>
                      <a:pt x="4782" y="16563"/>
                      <a:pt x="5922" y="16215"/>
                    </a:cubicBezTo>
                    <a:lnTo>
                      <a:pt x="48549" y="3832"/>
                    </a:lnTo>
                    <a:lnTo>
                      <a:pt x="474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40" name="Google Shape;223;p16">
                <a:extLst>
                  <a:ext uri="{FF2B5EF4-FFF2-40B4-BE49-F238E27FC236}">
                    <a16:creationId xmlns:a16="http://schemas.microsoft.com/office/drawing/2014/main" id="{ACF923D8-5F9E-2913-FDED-0FEC17EA57A7}"/>
                  </a:ext>
                </a:extLst>
              </p:cNvPr>
              <p:cNvSpPr/>
              <p:nvPr/>
            </p:nvSpPr>
            <p:spPr>
              <a:xfrm>
                <a:off x="5533559" y="2656805"/>
                <a:ext cx="265827" cy="330913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7728" extrusionOk="0">
                    <a:moveTo>
                      <a:pt x="0" y="0"/>
                    </a:moveTo>
                    <a:lnTo>
                      <a:pt x="2249" y="7728"/>
                    </a:lnTo>
                    <a:lnTo>
                      <a:pt x="6208" y="23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33" name="Google Shape;225;p16">
              <a:extLst>
                <a:ext uri="{FF2B5EF4-FFF2-40B4-BE49-F238E27FC236}">
                  <a16:creationId xmlns:a16="http://schemas.microsoft.com/office/drawing/2014/main" id="{8432EA5C-ABA8-E7CB-1334-470663F64B73}"/>
                </a:ext>
              </a:extLst>
            </p:cNvPr>
            <p:cNvSpPr/>
            <p:nvPr/>
          </p:nvSpPr>
          <p:spPr>
            <a:xfrm>
              <a:off x="3961187" y="5952017"/>
              <a:ext cx="1291023" cy="363499"/>
            </a:xfrm>
            <a:custGeom>
              <a:avLst/>
              <a:gdLst/>
              <a:ahLst/>
              <a:cxnLst/>
              <a:rect l="l" t="t" r="r" b="b"/>
              <a:pathLst>
                <a:path w="30150" h="8489" extrusionOk="0">
                  <a:moveTo>
                    <a:pt x="5511" y="1"/>
                  </a:moveTo>
                  <a:cubicBezTo>
                    <a:pt x="3991" y="1"/>
                    <a:pt x="2661" y="951"/>
                    <a:pt x="2154" y="2376"/>
                  </a:cubicBezTo>
                  <a:lnTo>
                    <a:pt x="0" y="8488"/>
                  </a:lnTo>
                  <a:lnTo>
                    <a:pt x="30149" y="8488"/>
                  </a:lnTo>
                  <a:lnTo>
                    <a:pt x="27996" y="2376"/>
                  </a:lnTo>
                  <a:cubicBezTo>
                    <a:pt x="27489" y="951"/>
                    <a:pt x="26159" y="1"/>
                    <a:pt x="24639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2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4" name="Google Shape;246;p16">
              <a:extLst>
                <a:ext uri="{FF2B5EF4-FFF2-40B4-BE49-F238E27FC236}">
                  <a16:creationId xmlns:a16="http://schemas.microsoft.com/office/drawing/2014/main" id="{F04972E9-8EF6-638F-CDD4-DE2B454577EF}"/>
                </a:ext>
              </a:extLst>
            </p:cNvPr>
            <p:cNvSpPr/>
            <p:nvPr/>
          </p:nvSpPr>
          <p:spPr>
            <a:xfrm>
              <a:off x="4539578" y="4159315"/>
              <a:ext cx="222407" cy="25820"/>
            </a:xfrm>
            <a:custGeom>
              <a:avLst/>
              <a:gdLst/>
              <a:ahLst/>
              <a:cxnLst/>
              <a:rect l="l" t="t" r="r" b="b"/>
              <a:pathLst>
                <a:path w="5194" h="603" extrusionOk="0">
                  <a:moveTo>
                    <a:pt x="5130" y="1"/>
                  </a:moveTo>
                  <a:lnTo>
                    <a:pt x="63" y="476"/>
                  </a:lnTo>
                  <a:cubicBezTo>
                    <a:pt x="32" y="476"/>
                    <a:pt x="0" y="507"/>
                    <a:pt x="0" y="539"/>
                  </a:cubicBezTo>
                  <a:cubicBezTo>
                    <a:pt x="0" y="571"/>
                    <a:pt x="32" y="602"/>
                    <a:pt x="63" y="602"/>
                  </a:cubicBezTo>
                  <a:lnTo>
                    <a:pt x="95" y="602"/>
                  </a:lnTo>
                  <a:lnTo>
                    <a:pt x="5130" y="127"/>
                  </a:lnTo>
                  <a:cubicBezTo>
                    <a:pt x="5162" y="127"/>
                    <a:pt x="5194" y="96"/>
                    <a:pt x="5194" y="64"/>
                  </a:cubicBezTo>
                  <a:cubicBezTo>
                    <a:pt x="5194" y="32"/>
                    <a:pt x="5162" y="1"/>
                    <a:pt x="5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35" name="Google Shape;247;p16">
              <a:extLst>
                <a:ext uri="{FF2B5EF4-FFF2-40B4-BE49-F238E27FC236}">
                  <a16:creationId xmlns:a16="http://schemas.microsoft.com/office/drawing/2014/main" id="{FAAC8943-E3A5-227A-F382-260FAF28F9A1}"/>
                </a:ext>
              </a:extLst>
            </p:cNvPr>
            <p:cNvSpPr/>
            <p:nvPr/>
          </p:nvSpPr>
          <p:spPr>
            <a:xfrm>
              <a:off x="4539578" y="4210314"/>
              <a:ext cx="222407" cy="26335"/>
            </a:xfrm>
            <a:custGeom>
              <a:avLst/>
              <a:gdLst/>
              <a:ahLst/>
              <a:cxnLst/>
              <a:rect l="l" t="t" r="r" b="b"/>
              <a:pathLst>
                <a:path w="5194" h="615" extrusionOk="0">
                  <a:moveTo>
                    <a:pt x="5155" y="1"/>
                  </a:moveTo>
                  <a:cubicBezTo>
                    <a:pt x="5147" y="1"/>
                    <a:pt x="5139" y="4"/>
                    <a:pt x="5130" y="13"/>
                  </a:cubicBezTo>
                  <a:lnTo>
                    <a:pt x="63" y="488"/>
                  </a:lnTo>
                  <a:cubicBezTo>
                    <a:pt x="32" y="488"/>
                    <a:pt x="0" y="520"/>
                    <a:pt x="0" y="551"/>
                  </a:cubicBezTo>
                  <a:cubicBezTo>
                    <a:pt x="0" y="583"/>
                    <a:pt x="32" y="615"/>
                    <a:pt x="63" y="615"/>
                  </a:cubicBezTo>
                  <a:lnTo>
                    <a:pt x="95" y="615"/>
                  </a:lnTo>
                  <a:lnTo>
                    <a:pt x="5130" y="140"/>
                  </a:lnTo>
                  <a:cubicBezTo>
                    <a:pt x="5162" y="140"/>
                    <a:pt x="5194" y="108"/>
                    <a:pt x="5194" y="76"/>
                  </a:cubicBezTo>
                  <a:cubicBezTo>
                    <a:pt x="5194" y="30"/>
                    <a:pt x="5177" y="1"/>
                    <a:pt x="5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36" name="Google Shape;248;p16">
              <a:extLst>
                <a:ext uri="{FF2B5EF4-FFF2-40B4-BE49-F238E27FC236}">
                  <a16:creationId xmlns:a16="http://schemas.microsoft.com/office/drawing/2014/main" id="{93B86D95-6063-7234-BA82-B98D367A7E17}"/>
                </a:ext>
              </a:extLst>
            </p:cNvPr>
            <p:cNvSpPr/>
            <p:nvPr/>
          </p:nvSpPr>
          <p:spPr>
            <a:xfrm>
              <a:off x="4553108" y="4261014"/>
              <a:ext cx="207548" cy="25820"/>
            </a:xfrm>
            <a:custGeom>
              <a:avLst/>
              <a:gdLst/>
              <a:ahLst/>
              <a:cxnLst/>
              <a:rect l="l" t="t" r="r" b="b"/>
              <a:pathLst>
                <a:path w="4847" h="603" extrusionOk="0">
                  <a:moveTo>
                    <a:pt x="4751" y="1"/>
                  </a:moveTo>
                  <a:lnTo>
                    <a:pt x="64" y="444"/>
                  </a:lnTo>
                  <a:cubicBezTo>
                    <a:pt x="32" y="444"/>
                    <a:pt x="1" y="507"/>
                    <a:pt x="1" y="539"/>
                  </a:cubicBezTo>
                  <a:cubicBezTo>
                    <a:pt x="1" y="571"/>
                    <a:pt x="32" y="602"/>
                    <a:pt x="64" y="602"/>
                  </a:cubicBezTo>
                  <a:lnTo>
                    <a:pt x="4783" y="159"/>
                  </a:lnTo>
                  <a:cubicBezTo>
                    <a:pt x="4814" y="159"/>
                    <a:pt x="4846" y="127"/>
                    <a:pt x="4846" y="64"/>
                  </a:cubicBezTo>
                  <a:cubicBezTo>
                    <a:pt x="4846" y="32"/>
                    <a:pt x="4783" y="1"/>
                    <a:pt x="4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37" name="Google Shape;251;p16">
              <a:extLst>
                <a:ext uri="{FF2B5EF4-FFF2-40B4-BE49-F238E27FC236}">
                  <a16:creationId xmlns:a16="http://schemas.microsoft.com/office/drawing/2014/main" id="{906F133B-60F8-1F6E-5509-4A423AA25807}"/>
                </a:ext>
              </a:extLst>
            </p:cNvPr>
            <p:cNvSpPr txBox="1"/>
            <p:nvPr/>
          </p:nvSpPr>
          <p:spPr>
            <a:xfrm>
              <a:off x="3587603" y="3671729"/>
              <a:ext cx="23052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C0C0C0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Platinum</a:t>
              </a:r>
              <a:endParaRPr b="1" dirty="0">
                <a:solidFill>
                  <a:srgbClr val="C0C0C0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8" name="Google Shape;252;p16">
              <a:extLst>
                <a:ext uri="{FF2B5EF4-FFF2-40B4-BE49-F238E27FC236}">
                  <a16:creationId xmlns:a16="http://schemas.microsoft.com/office/drawing/2014/main" id="{EDEE5F20-926F-56A9-62A3-27AA2DBB12B5}"/>
                </a:ext>
              </a:extLst>
            </p:cNvPr>
            <p:cNvSpPr txBox="1"/>
            <p:nvPr/>
          </p:nvSpPr>
          <p:spPr>
            <a:xfrm>
              <a:off x="3734312" y="4220477"/>
              <a:ext cx="2014600" cy="1530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Elevated support with exclusive benefits and prominent brand recognition.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75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Sponsorship Tier 3 – Silver 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BFF04-F01C-B711-700A-12E9573B4016}"/>
              </a:ext>
            </a:extLst>
          </p:cNvPr>
          <p:cNvSpPr txBox="1"/>
          <p:nvPr/>
        </p:nvSpPr>
        <p:spPr>
          <a:xfrm>
            <a:off x="2586721" y="1289888"/>
            <a:ext cx="951508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Donation Amount: $3,500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Amenities: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International Press Release: Gain exposure with your company prominently featured in our international press release.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Digital Program: Ensure visibility with your company name and logo featured on our digital program, reaching a wide audience.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Conference Promotion: Stand out with a promotional item included in our conference bags.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Website Recognition: Enjoy recognition on our conference website, with your company name and logo prominently displayed and linked to your promotional landing page.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Lobby Video Screen: Showcase your brand on our lobby video screen, ensuring visibility to all attendees throughout the event.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Social Media Presence: Increase your online presence with your company logo featured on social media and online materials.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Stage Banner: Gain visibility with your company logo prominently displayed on our stage banner during our events.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Sponsored Social Media Posts: Benefit from 20 sponsored Facebook and Instagram posts, with "Sponsored by" mentions featuring your logo.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0A40C7-8F13-8B31-0083-C485F6068683}"/>
              </a:ext>
            </a:extLst>
          </p:cNvPr>
          <p:cNvGrpSpPr/>
          <p:nvPr/>
        </p:nvGrpSpPr>
        <p:grpSpPr>
          <a:xfrm>
            <a:off x="153859" y="2257569"/>
            <a:ext cx="2369031" cy="4403181"/>
            <a:chOff x="6396039" y="1912337"/>
            <a:chExt cx="2369031" cy="44031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197FED2-E77A-704C-FDB0-EC5DBEC0FF91}"/>
                </a:ext>
              </a:extLst>
            </p:cNvPr>
            <p:cNvGrpSpPr/>
            <p:nvPr/>
          </p:nvGrpSpPr>
          <p:grpSpPr>
            <a:xfrm>
              <a:off x="6480095" y="1912337"/>
              <a:ext cx="2211781" cy="1209620"/>
              <a:chOff x="6480095" y="1912337"/>
              <a:chExt cx="2211781" cy="1209620"/>
            </a:xfrm>
            <a:solidFill>
              <a:srgbClr val="FFD700"/>
            </a:solidFill>
          </p:grpSpPr>
          <p:sp>
            <p:nvSpPr>
              <p:cNvPr id="19" name="Google Shape;218;p16">
                <a:extLst>
                  <a:ext uri="{FF2B5EF4-FFF2-40B4-BE49-F238E27FC236}">
                    <a16:creationId xmlns:a16="http://schemas.microsoft.com/office/drawing/2014/main" id="{04134135-F68C-0FAD-4F55-4C54B099A791}"/>
                  </a:ext>
                </a:extLst>
              </p:cNvPr>
              <p:cNvSpPr/>
              <p:nvPr/>
            </p:nvSpPr>
            <p:spPr>
              <a:xfrm>
                <a:off x="6480095" y="1971984"/>
                <a:ext cx="2101948" cy="1149973"/>
              </a:xfrm>
              <a:custGeom>
                <a:avLst/>
                <a:gdLst/>
                <a:ahLst/>
                <a:cxnLst/>
                <a:rect l="l" t="t" r="r" b="b"/>
                <a:pathLst>
                  <a:path w="49088" h="26856" extrusionOk="0">
                    <a:moveTo>
                      <a:pt x="47979" y="1"/>
                    </a:moveTo>
                    <a:lnTo>
                      <a:pt x="2946" y="13080"/>
                    </a:lnTo>
                    <a:cubicBezTo>
                      <a:pt x="1204" y="13587"/>
                      <a:pt x="0" y="15170"/>
                      <a:pt x="0" y="17007"/>
                    </a:cubicBezTo>
                    <a:lnTo>
                      <a:pt x="0" y="26856"/>
                    </a:lnTo>
                    <a:lnTo>
                      <a:pt x="3991" y="26856"/>
                    </a:lnTo>
                    <a:lnTo>
                      <a:pt x="3991" y="18939"/>
                    </a:lnTo>
                    <a:cubicBezTo>
                      <a:pt x="3991" y="17735"/>
                      <a:pt x="4783" y="16690"/>
                      <a:pt x="5923" y="16342"/>
                    </a:cubicBezTo>
                    <a:lnTo>
                      <a:pt x="49088" y="3801"/>
                    </a:lnTo>
                    <a:lnTo>
                      <a:pt x="47979" y="1"/>
                    </a:lnTo>
                    <a:close/>
                  </a:path>
                </a:pathLst>
              </a:custGeom>
              <a:solidFill>
                <a:srgbClr val="E5E4E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20" name="Google Shape;219;p16">
                <a:extLst>
                  <a:ext uri="{FF2B5EF4-FFF2-40B4-BE49-F238E27FC236}">
                    <a16:creationId xmlns:a16="http://schemas.microsoft.com/office/drawing/2014/main" id="{322A33D8-4549-1C88-FB93-E5294100AE5C}"/>
                  </a:ext>
                </a:extLst>
              </p:cNvPr>
              <p:cNvSpPr/>
              <p:nvPr/>
            </p:nvSpPr>
            <p:spPr>
              <a:xfrm>
                <a:off x="8426049" y="1912337"/>
                <a:ext cx="265827" cy="330913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7728" extrusionOk="0">
                    <a:moveTo>
                      <a:pt x="1" y="0"/>
                    </a:moveTo>
                    <a:lnTo>
                      <a:pt x="2281" y="7727"/>
                    </a:lnTo>
                    <a:lnTo>
                      <a:pt x="6208" y="23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5E4E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15" name="Google Shape;220;p16">
              <a:extLst>
                <a:ext uri="{FF2B5EF4-FFF2-40B4-BE49-F238E27FC236}">
                  <a16:creationId xmlns:a16="http://schemas.microsoft.com/office/drawing/2014/main" id="{57248A63-003D-9B36-8F2A-BAA15BAE5C86}"/>
                </a:ext>
              </a:extLst>
            </p:cNvPr>
            <p:cNvSpPr/>
            <p:nvPr/>
          </p:nvSpPr>
          <p:spPr>
            <a:xfrm>
              <a:off x="6396039" y="2488651"/>
              <a:ext cx="2295837" cy="3826867"/>
            </a:xfrm>
            <a:custGeom>
              <a:avLst/>
              <a:gdLst/>
              <a:ahLst/>
              <a:cxnLst/>
              <a:rect l="l" t="t" r="r" b="b"/>
              <a:pathLst>
                <a:path w="53616" h="89371" extrusionOk="0">
                  <a:moveTo>
                    <a:pt x="48206" y="1"/>
                  </a:moveTo>
                  <a:cubicBezTo>
                    <a:pt x="47704" y="1"/>
                    <a:pt x="47192" y="72"/>
                    <a:pt x="46680" y="222"/>
                  </a:cubicBezTo>
                  <a:lnTo>
                    <a:pt x="3895" y="12668"/>
                  </a:lnTo>
                  <a:cubicBezTo>
                    <a:pt x="1583" y="13333"/>
                    <a:pt x="0" y="15455"/>
                    <a:pt x="0" y="17862"/>
                  </a:cubicBezTo>
                  <a:lnTo>
                    <a:pt x="0" y="83670"/>
                  </a:lnTo>
                  <a:cubicBezTo>
                    <a:pt x="0" y="86805"/>
                    <a:pt x="2534" y="89370"/>
                    <a:pt x="5669" y="89370"/>
                  </a:cubicBezTo>
                  <a:lnTo>
                    <a:pt x="47915" y="89370"/>
                  </a:lnTo>
                  <a:cubicBezTo>
                    <a:pt x="51051" y="89370"/>
                    <a:pt x="53616" y="86805"/>
                    <a:pt x="53616" y="83670"/>
                  </a:cubicBezTo>
                  <a:lnTo>
                    <a:pt x="53616" y="5416"/>
                  </a:lnTo>
                  <a:cubicBezTo>
                    <a:pt x="53616" y="2341"/>
                    <a:pt x="51089" y="1"/>
                    <a:pt x="48206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16" name="Google Shape;221;p16">
              <a:extLst>
                <a:ext uri="{FF2B5EF4-FFF2-40B4-BE49-F238E27FC236}">
                  <a16:creationId xmlns:a16="http://schemas.microsoft.com/office/drawing/2014/main" id="{B10CD744-945C-A9E9-8061-6404F3197B46}"/>
                </a:ext>
              </a:extLst>
            </p:cNvPr>
            <p:cNvSpPr/>
            <p:nvPr/>
          </p:nvSpPr>
          <p:spPr>
            <a:xfrm>
              <a:off x="6899131" y="5952017"/>
              <a:ext cx="1289653" cy="363499"/>
            </a:xfrm>
            <a:custGeom>
              <a:avLst/>
              <a:gdLst/>
              <a:ahLst/>
              <a:cxnLst/>
              <a:rect l="l" t="t" r="r" b="b"/>
              <a:pathLst>
                <a:path w="30118" h="8489" extrusionOk="0">
                  <a:moveTo>
                    <a:pt x="5479" y="1"/>
                  </a:moveTo>
                  <a:cubicBezTo>
                    <a:pt x="3991" y="1"/>
                    <a:pt x="2629" y="951"/>
                    <a:pt x="2122" y="2376"/>
                  </a:cubicBezTo>
                  <a:lnTo>
                    <a:pt x="0" y="8488"/>
                  </a:lnTo>
                  <a:lnTo>
                    <a:pt x="30118" y="8488"/>
                  </a:lnTo>
                  <a:lnTo>
                    <a:pt x="27964" y="2376"/>
                  </a:lnTo>
                  <a:cubicBezTo>
                    <a:pt x="27457" y="951"/>
                    <a:pt x="26127" y="1"/>
                    <a:pt x="24607" y="1"/>
                  </a:cubicBezTo>
                  <a:close/>
                </a:path>
              </a:pathLst>
            </a:custGeom>
            <a:solidFill>
              <a:srgbClr val="E5E4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3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" name="Google Shape;262;p16">
              <a:extLst>
                <a:ext uri="{FF2B5EF4-FFF2-40B4-BE49-F238E27FC236}">
                  <a16:creationId xmlns:a16="http://schemas.microsoft.com/office/drawing/2014/main" id="{17032C30-A5C9-1FB2-82AC-7F3F4BAD9A2A}"/>
                </a:ext>
              </a:extLst>
            </p:cNvPr>
            <p:cNvSpPr txBox="1"/>
            <p:nvPr/>
          </p:nvSpPr>
          <p:spPr>
            <a:xfrm>
              <a:off x="6459870" y="2901559"/>
              <a:ext cx="23052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E5E4E2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Silver</a:t>
              </a:r>
              <a:endParaRPr b="1" dirty="0">
                <a:solidFill>
                  <a:srgbClr val="E5E4E2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" name="Google Shape;263;p16">
              <a:extLst>
                <a:ext uri="{FF2B5EF4-FFF2-40B4-BE49-F238E27FC236}">
                  <a16:creationId xmlns:a16="http://schemas.microsoft.com/office/drawing/2014/main" id="{D8EBB1BC-4052-5E2E-EDE2-7E6B22424ECE}"/>
                </a:ext>
              </a:extLst>
            </p:cNvPr>
            <p:cNvSpPr txBox="1"/>
            <p:nvPr/>
          </p:nvSpPr>
          <p:spPr>
            <a:xfrm>
              <a:off x="6599290" y="3594412"/>
              <a:ext cx="2097010" cy="1802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 Mid-level support  offering comprehensive support for initiatives and programs.</a:t>
              </a:r>
              <a:endParaRPr sz="1600" dirty="0">
                <a:latin typeface="Futura" pitchFamily="50" charset="0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71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9B723-487D-7E2B-89D9-7F7F43D4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85" y="115411"/>
            <a:ext cx="1308777" cy="78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141E31-AAB1-F357-6DB2-4999F43D7E82}"/>
              </a:ext>
            </a:extLst>
          </p:cNvPr>
          <p:cNvSpPr txBox="1">
            <a:spLocks/>
          </p:cNvSpPr>
          <p:nvPr/>
        </p:nvSpPr>
        <p:spPr>
          <a:xfrm>
            <a:off x="308938" y="267811"/>
            <a:ext cx="11230530" cy="86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D8202C"/>
                </a:solidFill>
                <a:latin typeface="Futura" pitchFamily="50" charset="0"/>
                <a:cs typeface="Segoe UI" panose="020B0502040204020203" pitchFamily="34" charset="0"/>
              </a:rPr>
              <a:t>Sponsorship Tier 4 – Gold </a:t>
            </a:r>
            <a:endParaRPr lang="en-ID" sz="4400" b="1" dirty="0">
              <a:solidFill>
                <a:srgbClr val="D8202C"/>
              </a:solidFill>
              <a:latin typeface="Futura" pitchFamily="50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92E7A-DB9D-C03C-0BC3-C862B5F8C7BB}"/>
              </a:ext>
            </a:extLst>
          </p:cNvPr>
          <p:cNvSpPr txBox="1"/>
          <p:nvPr/>
        </p:nvSpPr>
        <p:spPr>
          <a:xfrm>
            <a:off x="3011004" y="1244019"/>
            <a:ext cx="865764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Donation Amount: $6,000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Amenities: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International Press Release: Gain global exposure with your company prominently featured in our international press release.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Digital Program: Ensure maximum visibility with your company name and logo prominently displayed on our digital program.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Conference Promotion: Stand out with a promotional item included in our conference bags.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Website Recognition: Enjoy premium recognition on our conference website, with your company name and logo prominently displayed and linked to your promotional landing page.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Lobby Video Screen: Showcase your brand on our lobby video screen throughout the event.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Social Media Presence: Increase your online presence with your company logo featured on social media and online materials.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Stage Banner: Gain prominent visibility with your company logo prominently displayed on our stage banner during our events.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Futura" pitchFamily="50" charset="0"/>
              </a:rPr>
              <a:t>Flag Logo: Showcase your brand with a flag logo in the lobby, ensuring maximum exposure to all event attendees.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A93F3-B698-2D40-A281-BCCAAC0DD663}"/>
              </a:ext>
            </a:extLst>
          </p:cNvPr>
          <p:cNvGrpSpPr/>
          <p:nvPr/>
        </p:nvGrpSpPr>
        <p:grpSpPr>
          <a:xfrm>
            <a:off x="308938" y="1442496"/>
            <a:ext cx="2308807" cy="5147693"/>
            <a:chOff x="9275560" y="1167824"/>
            <a:chExt cx="2308807" cy="51476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3100DA-7F34-70A4-B84F-063BBF75D5BE}"/>
                </a:ext>
              </a:extLst>
            </p:cNvPr>
            <p:cNvGrpSpPr/>
            <p:nvPr/>
          </p:nvGrpSpPr>
          <p:grpSpPr>
            <a:xfrm>
              <a:off x="9372586" y="1167824"/>
              <a:ext cx="2211781" cy="1209665"/>
              <a:chOff x="9372586" y="1167824"/>
              <a:chExt cx="2211781" cy="1209665"/>
            </a:xfrm>
            <a:solidFill>
              <a:srgbClr val="E5E4E2"/>
            </a:solidFill>
          </p:grpSpPr>
          <p:sp>
            <p:nvSpPr>
              <p:cNvPr id="19" name="Google Shape;226;p16">
                <a:extLst>
                  <a:ext uri="{FF2B5EF4-FFF2-40B4-BE49-F238E27FC236}">
                    <a16:creationId xmlns:a16="http://schemas.microsoft.com/office/drawing/2014/main" id="{6AF4CFE4-85E3-68AE-027B-55AD64723721}"/>
                  </a:ext>
                </a:extLst>
              </p:cNvPr>
              <p:cNvSpPr/>
              <p:nvPr/>
            </p:nvSpPr>
            <p:spPr>
              <a:xfrm>
                <a:off x="9372586" y="1227516"/>
                <a:ext cx="2101948" cy="1149973"/>
              </a:xfrm>
              <a:custGeom>
                <a:avLst/>
                <a:gdLst/>
                <a:ahLst/>
                <a:cxnLst/>
                <a:rect l="l" t="t" r="r" b="b"/>
                <a:pathLst>
                  <a:path w="49088" h="26856" extrusionOk="0">
                    <a:moveTo>
                      <a:pt x="47979" y="0"/>
                    </a:moveTo>
                    <a:lnTo>
                      <a:pt x="2946" y="13080"/>
                    </a:lnTo>
                    <a:cubicBezTo>
                      <a:pt x="1204" y="13586"/>
                      <a:pt x="1" y="15201"/>
                      <a:pt x="1" y="17007"/>
                    </a:cubicBezTo>
                    <a:lnTo>
                      <a:pt x="1" y="26856"/>
                    </a:lnTo>
                    <a:lnTo>
                      <a:pt x="3991" y="26856"/>
                    </a:lnTo>
                    <a:lnTo>
                      <a:pt x="3991" y="18938"/>
                    </a:lnTo>
                    <a:cubicBezTo>
                      <a:pt x="3991" y="17735"/>
                      <a:pt x="4783" y="16690"/>
                      <a:pt x="5923" y="16373"/>
                    </a:cubicBezTo>
                    <a:lnTo>
                      <a:pt x="49088" y="3801"/>
                    </a:lnTo>
                    <a:lnTo>
                      <a:pt x="47979" y="0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  <p:sp>
            <p:nvSpPr>
              <p:cNvPr id="20" name="Google Shape;227;p16">
                <a:extLst>
                  <a:ext uri="{FF2B5EF4-FFF2-40B4-BE49-F238E27FC236}">
                    <a16:creationId xmlns:a16="http://schemas.microsoft.com/office/drawing/2014/main" id="{6A396A4F-B121-A991-3447-B44E233479DC}"/>
                  </a:ext>
                </a:extLst>
              </p:cNvPr>
              <p:cNvSpPr/>
              <p:nvPr/>
            </p:nvSpPr>
            <p:spPr>
              <a:xfrm>
                <a:off x="11318540" y="1167824"/>
                <a:ext cx="265827" cy="332283"/>
              </a:xfrm>
              <a:custGeom>
                <a:avLst/>
                <a:gdLst/>
                <a:ahLst/>
                <a:cxnLst/>
                <a:rect l="l" t="t" r="r" b="b"/>
                <a:pathLst>
                  <a:path w="6208" h="7760" extrusionOk="0">
                    <a:moveTo>
                      <a:pt x="1" y="1"/>
                    </a:moveTo>
                    <a:lnTo>
                      <a:pt x="2281" y="7760"/>
                    </a:lnTo>
                    <a:lnTo>
                      <a:pt x="6208" y="24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Futura" pitchFamily="50" charset="0"/>
                </a:endParaRPr>
              </a:p>
            </p:txBody>
          </p:sp>
        </p:grpSp>
        <p:sp>
          <p:nvSpPr>
            <p:cNvPr id="15" name="Google Shape;228;p16">
              <a:extLst>
                <a:ext uri="{FF2B5EF4-FFF2-40B4-BE49-F238E27FC236}">
                  <a16:creationId xmlns:a16="http://schemas.microsoft.com/office/drawing/2014/main" id="{A170D4EC-87F6-4F11-189C-41131B8A3EFF}"/>
                </a:ext>
              </a:extLst>
            </p:cNvPr>
            <p:cNvSpPr/>
            <p:nvPr/>
          </p:nvSpPr>
          <p:spPr>
            <a:xfrm>
              <a:off x="9288530" y="1744182"/>
              <a:ext cx="2295837" cy="4571335"/>
            </a:xfrm>
            <a:custGeom>
              <a:avLst/>
              <a:gdLst/>
              <a:ahLst/>
              <a:cxnLst/>
              <a:rect l="l" t="t" r="r" b="b"/>
              <a:pathLst>
                <a:path w="53616" h="106757" extrusionOk="0">
                  <a:moveTo>
                    <a:pt x="48217" y="1"/>
                  </a:moveTo>
                  <a:cubicBezTo>
                    <a:pt x="47713" y="1"/>
                    <a:pt x="47197" y="72"/>
                    <a:pt x="46680" y="222"/>
                  </a:cubicBezTo>
                  <a:lnTo>
                    <a:pt x="3895" y="12668"/>
                  </a:lnTo>
                  <a:cubicBezTo>
                    <a:pt x="1584" y="13333"/>
                    <a:pt x="0" y="15455"/>
                    <a:pt x="0" y="17861"/>
                  </a:cubicBezTo>
                  <a:lnTo>
                    <a:pt x="0" y="101056"/>
                  </a:lnTo>
                  <a:cubicBezTo>
                    <a:pt x="0" y="104191"/>
                    <a:pt x="2534" y="106756"/>
                    <a:pt x="5669" y="106756"/>
                  </a:cubicBezTo>
                  <a:lnTo>
                    <a:pt x="47947" y="106756"/>
                  </a:lnTo>
                  <a:cubicBezTo>
                    <a:pt x="51082" y="106756"/>
                    <a:pt x="53616" y="104191"/>
                    <a:pt x="53616" y="101056"/>
                  </a:cubicBezTo>
                  <a:lnTo>
                    <a:pt x="53616" y="5416"/>
                  </a:lnTo>
                  <a:cubicBezTo>
                    <a:pt x="53616" y="2341"/>
                    <a:pt x="51112" y="1"/>
                    <a:pt x="48217" y="1"/>
                  </a:cubicBez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F1F1F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Futura" pitchFamily="50" charset="0"/>
              </a:endParaRPr>
            </a:p>
          </p:txBody>
        </p:sp>
        <p:sp>
          <p:nvSpPr>
            <p:cNvPr id="16" name="Google Shape;229;p16">
              <a:extLst>
                <a:ext uri="{FF2B5EF4-FFF2-40B4-BE49-F238E27FC236}">
                  <a16:creationId xmlns:a16="http://schemas.microsoft.com/office/drawing/2014/main" id="{117D93FB-580B-9927-8A37-522C1D55FC22}"/>
                </a:ext>
              </a:extLst>
            </p:cNvPr>
            <p:cNvSpPr/>
            <p:nvPr/>
          </p:nvSpPr>
          <p:spPr>
            <a:xfrm>
              <a:off x="9791622" y="5952017"/>
              <a:ext cx="1289653" cy="363499"/>
            </a:xfrm>
            <a:custGeom>
              <a:avLst/>
              <a:gdLst/>
              <a:ahLst/>
              <a:cxnLst/>
              <a:rect l="l" t="t" r="r" b="b"/>
              <a:pathLst>
                <a:path w="30118" h="8489" extrusionOk="0">
                  <a:moveTo>
                    <a:pt x="5479" y="1"/>
                  </a:moveTo>
                  <a:cubicBezTo>
                    <a:pt x="3959" y="1"/>
                    <a:pt x="2629" y="951"/>
                    <a:pt x="2122" y="2376"/>
                  </a:cubicBezTo>
                  <a:lnTo>
                    <a:pt x="0" y="8488"/>
                  </a:lnTo>
                  <a:lnTo>
                    <a:pt x="30118" y="8488"/>
                  </a:lnTo>
                  <a:lnTo>
                    <a:pt x="27964" y="2376"/>
                  </a:lnTo>
                  <a:cubicBezTo>
                    <a:pt x="27489" y="951"/>
                    <a:pt x="26127" y="1"/>
                    <a:pt x="24607" y="1"/>
                  </a:cubicBez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>
                  <a:solidFill>
                    <a:srgbClr val="FFFFFF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4</a:t>
              </a:r>
              <a:endParaRPr sz="2133">
                <a:solidFill>
                  <a:srgbClr val="FFFFFF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7" name="Google Shape;264;p16">
              <a:extLst>
                <a:ext uri="{FF2B5EF4-FFF2-40B4-BE49-F238E27FC236}">
                  <a16:creationId xmlns:a16="http://schemas.microsoft.com/office/drawing/2014/main" id="{6AA85DE3-CB69-09E9-E1ED-9555F527D5EE}"/>
                </a:ext>
              </a:extLst>
            </p:cNvPr>
            <p:cNvSpPr txBox="1"/>
            <p:nvPr/>
          </p:nvSpPr>
          <p:spPr>
            <a:xfrm>
              <a:off x="9275560" y="2255592"/>
              <a:ext cx="2296000" cy="3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FFD700"/>
                  </a:solidFill>
                  <a:latin typeface="Futura" pitchFamily="50" charset="0"/>
                  <a:ea typeface="Fira Sans Medium"/>
                  <a:cs typeface="Fira Sans Medium"/>
                  <a:sym typeface="Fira Sans Medium"/>
                </a:rPr>
                <a:t>Gold</a:t>
              </a:r>
              <a:endParaRPr b="1" dirty="0">
                <a:solidFill>
                  <a:srgbClr val="FFD700"/>
                </a:solidFill>
                <a:latin typeface="Futura" pitchFamily="50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8" name="Google Shape;265;p16">
              <a:extLst>
                <a:ext uri="{FF2B5EF4-FFF2-40B4-BE49-F238E27FC236}">
                  <a16:creationId xmlns:a16="http://schemas.microsoft.com/office/drawing/2014/main" id="{285E8076-68D5-81D5-3F36-B4CE779530B9}"/>
                </a:ext>
              </a:extLst>
            </p:cNvPr>
            <p:cNvSpPr txBox="1"/>
            <p:nvPr/>
          </p:nvSpPr>
          <p:spPr>
            <a:xfrm>
              <a:off x="9288000" y="2984183"/>
              <a:ext cx="2296000" cy="207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latin typeface="Futura" pitchFamily="50" charset="0"/>
                  <a:ea typeface="Roboto"/>
                  <a:cs typeface="Roboto"/>
                  <a:sym typeface="Roboto"/>
                </a:rPr>
                <a:t>Premium support with exclusive opportunities for brand exposure.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02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1354</Words>
  <Application>Microsoft Office PowerPoint</Application>
  <PresentationFormat>Widescreen</PresentationFormat>
  <Paragraphs>132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Futura</vt:lpstr>
      <vt:lpstr>Segoe UI</vt:lpstr>
      <vt:lpstr>Office Theme</vt:lpstr>
      <vt:lpstr>Partnership Proposal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Rofiana</dc:creator>
  <cp:lastModifiedBy>Reema L</cp:lastModifiedBy>
  <cp:revision>35</cp:revision>
  <dcterms:created xsi:type="dcterms:W3CDTF">2019-07-16T12:37:30Z</dcterms:created>
  <dcterms:modified xsi:type="dcterms:W3CDTF">2024-05-14T03:30:08Z</dcterms:modified>
</cp:coreProperties>
</file>